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2918400"/>
  <p:notesSz cx="6858000" cy="9144000"/>
  <p:defaultTextStyle>
    <a:defPPr>
      <a:defRPr lang="en-US"/>
    </a:defPPr>
    <a:lvl1pPr algn="l" defTabSz="2403475" rtl="0" fontAlgn="base">
      <a:spcBef>
        <a:spcPct val="0"/>
      </a:spcBef>
      <a:spcAft>
        <a:spcPct val="0"/>
      </a:spcAft>
      <a:defRPr sz="4400" kern="1200">
        <a:solidFill>
          <a:schemeClr val="tx1"/>
        </a:solidFill>
        <a:latin typeface="Arial" charset="0"/>
        <a:ea typeface="ＭＳ Ｐゴシック" pitchFamily="-105" charset="-128"/>
        <a:cs typeface="+mn-cs"/>
      </a:defRPr>
    </a:lvl1pPr>
    <a:lvl2pPr marL="2403475" indent="-1946275" algn="l" defTabSz="2403475" rtl="0" fontAlgn="base">
      <a:spcBef>
        <a:spcPct val="0"/>
      </a:spcBef>
      <a:spcAft>
        <a:spcPct val="0"/>
      </a:spcAft>
      <a:defRPr sz="4400" kern="1200">
        <a:solidFill>
          <a:schemeClr val="tx1"/>
        </a:solidFill>
        <a:latin typeface="Arial" charset="0"/>
        <a:ea typeface="ＭＳ Ｐゴシック" pitchFamily="-105" charset="-128"/>
        <a:cs typeface="+mn-cs"/>
      </a:defRPr>
    </a:lvl2pPr>
    <a:lvl3pPr marL="4806950" indent="-3892550" algn="l" defTabSz="2403475" rtl="0" fontAlgn="base">
      <a:spcBef>
        <a:spcPct val="0"/>
      </a:spcBef>
      <a:spcAft>
        <a:spcPct val="0"/>
      </a:spcAft>
      <a:defRPr sz="4400" kern="1200">
        <a:solidFill>
          <a:schemeClr val="tx1"/>
        </a:solidFill>
        <a:latin typeface="Arial" charset="0"/>
        <a:ea typeface="ＭＳ Ｐゴシック" pitchFamily="-105" charset="-128"/>
        <a:cs typeface="+mn-cs"/>
      </a:defRPr>
    </a:lvl3pPr>
    <a:lvl4pPr marL="7210425" indent="-5838825" algn="l" defTabSz="2403475" rtl="0" fontAlgn="base">
      <a:spcBef>
        <a:spcPct val="0"/>
      </a:spcBef>
      <a:spcAft>
        <a:spcPct val="0"/>
      </a:spcAft>
      <a:defRPr sz="4400" kern="1200">
        <a:solidFill>
          <a:schemeClr val="tx1"/>
        </a:solidFill>
        <a:latin typeface="Arial" charset="0"/>
        <a:ea typeface="ＭＳ Ｐゴシック" pitchFamily="-105" charset="-128"/>
        <a:cs typeface="+mn-cs"/>
      </a:defRPr>
    </a:lvl4pPr>
    <a:lvl5pPr marL="9613900" indent="-7785100" algn="l" defTabSz="2403475" rtl="0" fontAlgn="base">
      <a:spcBef>
        <a:spcPct val="0"/>
      </a:spcBef>
      <a:spcAft>
        <a:spcPct val="0"/>
      </a:spcAft>
      <a:defRPr sz="4400" kern="1200">
        <a:solidFill>
          <a:schemeClr val="tx1"/>
        </a:solidFill>
        <a:latin typeface="Arial" charset="0"/>
        <a:ea typeface="ＭＳ Ｐゴシック" pitchFamily="-105" charset="-128"/>
        <a:cs typeface="+mn-cs"/>
      </a:defRPr>
    </a:lvl5pPr>
    <a:lvl6pPr marL="2286000" algn="l" defTabSz="914400" rtl="0" eaLnBrk="1" latinLnBrk="0" hangingPunct="1">
      <a:defRPr sz="4400" kern="1200">
        <a:solidFill>
          <a:schemeClr val="tx1"/>
        </a:solidFill>
        <a:latin typeface="Arial" charset="0"/>
        <a:ea typeface="ＭＳ Ｐゴシック" pitchFamily="-105" charset="-128"/>
        <a:cs typeface="+mn-cs"/>
      </a:defRPr>
    </a:lvl6pPr>
    <a:lvl7pPr marL="2743200" algn="l" defTabSz="914400" rtl="0" eaLnBrk="1" latinLnBrk="0" hangingPunct="1">
      <a:defRPr sz="4400" kern="1200">
        <a:solidFill>
          <a:schemeClr val="tx1"/>
        </a:solidFill>
        <a:latin typeface="Arial" charset="0"/>
        <a:ea typeface="ＭＳ Ｐゴシック" pitchFamily="-105" charset="-128"/>
        <a:cs typeface="+mn-cs"/>
      </a:defRPr>
    </a:lvl7pPr>
    <a:lvl8pPr marL="3200400" algn="l" defTabSz="914400" rtl="0" eaLnBrk="1" latinLnBrk="0" hangingPunct="1">
      <a:defRPr sz="4400" kern="1200">
        <a:solidFill>
          <a:schemeClr val="tx1"/>
        </a:solidFill>
        <a:latin typeface="Arial" charset="0"/>
        <a:ea typeface="ＭＳ Ｐゴシック" pitchFamily="-105" charset="-128"/>
        <a:cs typeface="+mn-cs"/>
      </a:defRPr>
    </a:lvl8pPr>
    <a:lvl9pPr marL="3657600" algn="l" defTabSz="914400" rtl="0" eaLnBrk="1" latinLnBrk="0" hangingPunct="1">
      <a:defRPr sz="4400" kern="1200">
        <a:solidFill>
          <a:schemeClr val="tx1"/>
        </a:solidFill>
        <a:latin typeface="Arial" charset="0"/>
        <a:ea typeface="ＭＳ Ｐゴシック" pitchFamily="-105" charset="-128"/>
        <a:cs typeface="+mn-cs"/>
      </a:defRPr>
    </a:lvl9pPr>
  </p:defaultTextStyle>
  <p:extLst>
    <p:ext uri="{EFAFB233-063F-42B5-8137-9DF3F51BA10A}">
      <p15:sldGuideLst xmlns:p15="http://schemas.microsoft.com/office/powerpoint/2012/main">
        <p15:guide id="1" orient="horz" pos="4800">
          <p15:clr>
            <a:srgbClr val="A4A3A4"/>
          </p15:clr>
        </p15:guide>
        <p15:guide id="2" pos="135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A0D"/>
    <a:srgbClr val="3465ED"/>
    <a:srgbClr val="FF4AA3"/>
    <a:srgbClr val="E90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6"/>
    <p:restoredTop sz="96006" autoAdjust="0"/>
  </p:normalViewPr>
  <p:slideViewPr>
    <p:cSldViewPr snapToObjects="1">
      <p:cViewPr>
        <p:scale>
          <a:sx n="35" d="100"/>
          <a:sy n="35" d="100"/>
        </p:scale>
        <p:origin x="-280" y="-1096"/>
      </p:cViewPr>
      <p:guideLst>
        <p:guide orient="horz" pos="4800"/>
        <p:guide pos="1358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526E0D5-E062-43B7-9FFC-45E4FB9240D4}" type="datetime1">
              <a:rPr lang="en-US"/>
              <a:pPr/>
              <a:t>5/4/16</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93D1BD-82E4-4DBB-B131-85922E62ADAA}" type="slidenum">
              <a:rPr lang="en-US"/>
              <a:pPr/>
              <a:t>‹#›</a:t>
            </a:fld>
            <a:endParaRPr lang="en-US"/>
          </a:p>
        </p:txBody>
      </p:sp>
    </p:spTree>
    <p:extLst>
      <p:ext uri="{BB962C8B-B14F-4D97-AF65-F5344CB8AC3E}">
        <p14:creationId xmlns:p14="http://schemas.microsoft.com/office/powerpoint/2010/main" val="35839365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dirty="0" smtClean="0">
              <a:ea typeface="ＭＳ Ｐゴシック" pitchFamily="-105" charset="-128"/>
            </a:endParaRPr>
          </a:p>
        </p:txBody>
      </p:sp>
      <p:sp>
        <p:nvSpPr>
          <p:cNvPr id="4100" name="Slide Number Placeholder 3"/>
          <p:cNvSpPr>
            <a:spLocks noGrp="1"/>
          </p:cNvSpPr>
          <p:nvPr>
            <p:ph type="sldNum" sz="quarter" idx="5"/>
          </p:nvPr>
        </p:nvSpPr>
        <p:spPr bwMode="auto">
          <a:noFill/>
          <a:ln>
            <a:miter lim="800000"/>
            <a:headEnd/>
            <a:tailEnd/>
          </a:ln>
        </p:spPr>
        <p:txBody>
          <a:bodyPr/>
          <a:lstStyle/>
          <a:p>
            <a:fld id="{26D48FF7-E322-4F1C-9FB0-950AA40E2979}" type="slidenum">
              <a:rPr lang="en-US"/>
              <a:pPr/>
              <a:t>1</a:t>
            </a:fld>
            <a:endParaRPr lang="en-US"/>
          </a:p>
        </p:txBody>
      </p:sp>
    </p:spTree>
    <p:extLst>
      <p:ext uri="{BB962C8B-B14F-4D97-AF65-F5344CB8AC3E}">
        <p14:creationId xmlns:p14="http://schemas.microsoft.com/office/powerpoint/2010/main" val="146805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2"/>
            <a:ext cx="435254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F302A19-2DED-456D-8261-4086C9BEDC38}" type="datetime1">
              <a:rPr lang="en-US"/>
              <a:pPr/>
              <a:t>5/4/16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D6C967-D1BE-489F-93F4-29F8B55847A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E854EA0-A0D7-41DC-B865-F2DB8EBB1474}" type="datetime1">
              <a:rPr lang="en-US"/>
              <a:pPr/>
              <a:t>5/4/16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2ACC59-0C8A-4469-A13C-D8D68DA136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6324600"/>
            <a:ext cx="64514733"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6324600"/>
            <a:ext cx="192708527"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01061B1-5F1B-4CC6-BCDB-19E84D9EF002}" type="datetime1">
              <a:rPr lang="en-US"/>
              <a:pPr/>
              <a:t>5/4/16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5F6214-C2D1-4D7A-870F-7A6856D4D8B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203DD95-CA00-42BE-974D-6B4EFC825F4C}" type="datetime1">
              <a:rPr lang="en-US"/>
              <a:pPr/>
              <a:t>5/4/16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037A64-2FE4-44C3-8644-C02F9B3F8D1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2"/>
            <a:ext cx="43525440" cy="6537960"/>
          </a:xfrm>
        </p:spPr>
        <p:txBody>
          <a:bodyPr anchor="t"/>
          <a:lstStyle>
            <a:lvl1pPr algn="l">
              <a:defRPr sz="21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3952225"/>
            <a:ext cx="43525440" cy="7200898"/>
          </a:xfrm>
        </p:spPr>
        <p:txBody>
          <a:bodyPr anchor="b"/>
          <a:lstStyle>
            <a:lvl1pPr marL="0" indent="0">
              <a:buNone/>
              <a:defRPr sz="10500">
                <a:solidFill>
                  <a:schemeClr val="tx1">
                    <a:tint val="7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A11803D-FFFB-4F2C-A883-0D52DC893A27}" type="datetime1">
              <a:rPr lang="en-US"/>
              <a:pPr/>
              <a:t>5/4/16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09BEB7-97A0-4CEF-981F-D4F908B3A29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36865560"/>
            <a:ext cx="128611627"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36865560"/>
            <a:ext cx="128611633" cy="10427970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0306A89-606E-4B38-950B-C81366193F2B}" type="datetime1">
              <a:rPr lang="en-US"/>
              <a:pPr/>
              <a:t>5/4/16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A8B935E-9685-46DD-9704-CBC669E3AAF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318262"/>
            <a:ext cx="4608576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7368542"/>
            <a:ext cx="22625053"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560320" y="10439400"/>
            <a:ext cx="22625053"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7368542"/>
            <a:ext cx="22633940"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012143" y="10439400"/>
            <a:ext cx="22633940"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A797B04-5A7F-49E0-902E-1E2CB440B304}" type="datetime1">
              <a:rPr lang="en-US"/>
              <a:pPr/>
              <a:t>5/4/16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CC085FC5-5030-41C6-9006-F7F88216227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F6D0175-37AF-42C3-B1BB-6E4E966905A6}" type="datetime1">
              <a:rPr lang="en-US"/>
              <a:pPr/>
              <a:t>5/4/16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4B97FB7-B219-451A-B630-373306507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D7C792B-A92D-43C4-8CFB-3F950B1D49D1}" type="datetime1">
              <a:rPr lang="en-US"/>
              <a:pPr/>
              <a:t>5/4/16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6648E98-BF8E-4ABD-B881-D89651CCA0B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310640"/>
            <a:ext cx="16846553" cy="5577840"/>
          </a:xfrm>
        </p:spPr>
        <p:txBody>
          <a:bodyPr anchor="b"/>
          <a:lstStyle>
            <a:lvl1pPr algn="l">
              <a:defRPr sz="10500" b="1"/>
            </a:lvl1pPr>
          </a:lstStyle>
          <a:p>
            <a:r>
              <a:rPr lang="en-US" smtClean="0"/>
              <a:t>Click to edit Master title style</a:t>
            </a:r>
            <a:endParaRPr lang="en-US"/>
          </a:p>
        </p:txBody>
      </p:sp>
      <p:sp>
        <p:nvSpPr>
          <p:cNvPr id="3" name="Content Placeholder 2"/>
          <p:cNvSpPr>
            <a:spLocks noGrp="1"/>
          </p:cNvSpPr>
          <p:nvPr>
            <p:ph idx="1"/>
          </p:nvPr>
        </p:nvSpPr>
        <p:spPr>
          <a:xfrm>
            <a:off x="20020280" y="1310643"/>
            <a:ext cx="28625800" cy="28094942"/>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6888483"/>
            <a:ext cx="16846553" cy="22517102"/>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B57165-BF33-4072-9124-30EDCBFF7F1F}" type="datetime1">
              <a:rPr lang="en-US"/>
              <a:pPr/>
              <a:t>5/4/16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4CCCEB6-2069-4966-A4EC-3BE14D6D427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0"/>
            <a:ext cx="30723840" cy="2720342"/>
          </a:xfrm>
        </p:spPr>
        <p:txBody>
          <a:bodyPr anchor="b"/>
          <a:lstStyle>
            <a:lvl1pPr algn="l">
              <a:defRPr sz="105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941320"/>
            <a:ext cx="30723840" cy="19751040"/>
          </a:xfrm>
        </p:spPr>
        <p:txBody>
          <a:bodyPr rtlCol="0">
            <a:normAutofit/>
          </a:bodyPr>
          <a:lstStyle>
            <a:lvl1pPr marL="0" indent="0">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pPr lvl="0"/>
            <a:endParaRPr lang="en-US" noProof="0"/>
          </a:p>
        </p:txBody>
      </p:sp>
      <p:sp>
        <p:nvSpPr>
          <p:cNvPr id="4" name="Text Placeholder 3"/>
          <p:cNvSpPr>
            <a:spLocks noGrp="1"/>
          </p:cNvSpPr>
          <p:nvPr>
            <p:ph type="body" sz="half" idx="2"/>
          </p:nvPr>
        </p:nvSpPr>
        <p:spPr>
          <a:xfrm>
            <a:off x="10036813" y="25763222"/>
            <a:ext cx="30723840" cy="3863338"/>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F71A3CE-9C02-4CF1-810E-0B4708DF616A}" type="datetime1">
              <a:rPr lang="en-US"/>
              <a:pPr/>
              <a:t>5/4/16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1114396-482A-477C-8D9C-6C1EA75CCA2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60638" y="1317625"/>
            <a:ext cx="46085125" cy="5486400"/>
          </a:xfrm>
          <a:prstGeom prst="rect">
            <a:avLst/>
          </a:prstGeom>
          <a:noFill/>
          <a:ln w="9525">
            <a:noFill/>
            <a:miter lim="800000"/>
            <a:headEnd/>
            <a:tailEnd/>
          </a:ln>
        </p:spPr>
        <p:txBody>
          <a:bodyPr vert="horz" wrap="square" lIns="480709" tIns="240355" rIns="480709" bIns="24035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560638" y="7680325"/>
            <a:ext cx="46085125" cy="21724938"/>
          </a:xfrm>
          <a:prstGeom prst="rect">
            <a:avLst/>
          </a:prstGeom>
          <a:noFill/>
          <a:ln w="9525">
            <a:noFill/>
            <a:miter lim="800000"/>
            <a:headEnd/>
            <a:tailEnd/>
          </a:ln>
        </p:spPr>
        <p:txBody>
          <a:bodyPr vert="horz" wrap="square" lIns="480709" tIns="240355" rIns="480709" bIns="24035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560638" y="30510163"/>
            <a:ext cx="11947525" cy="1752600"/>
          </a:xfrm>
          <a:prstGeom prst="rect">
            <a:avLst/>
          </a:prstGeom>
        </p:spPr>
        <p:txBody>
          <a:bodyPr vert="horz" wrap="square" lIns="480709" tIns="240355" rIns="480709" bIns="240355" numCol="1" anchor="ctr" anchorCtr="0" compatLnSpc="1">
            <a:prstTxWarp prst="textNoShape">
              <a:avLst/>
            </a:prstTxWarp>
          </a:bodyPr>
          <a:lstStyle>
            <a:lvl1pPr>
              <a:defRPr sz="6300">
                <a:solidFill>
                  <a:srgbClr val="898989"/>
                </a:solidFill>
                <a:latin typeface="Calibri" pitchFamily="-105" charset="0"/>
              </a:defRPr>
            </a:lvl1pPr>
          </a:lstStyle>
          <a:p>
            <a:fld id="{3B470F25-4E43-4B50-B0DA-43FCC8C3BDD4}" type="datetime1">
              <a:rPr lang="en-US"/>
              <a:pPr/>
              <a:t>5/4/16</a:t>
            </a:fld>
            <a:endParaRPr lang="en-US"/>
          </a:p>
        </p:txBody>
      </p:sp>
      <p:sp>
        <p:nvSpPr>
          <p:cNvPr id="5" name="Footer Placeholder 4"/>
          <p:cNvSpPr>
            <a:spLocks noGrp="1"/>
          </p:cNvSpPr>
          <p:nvPr>
            <p:ph type="ftr" sz="quarter" idx="3"/>
          </p:nvPr>
        </p:nvSpPr>
        <p:spPr>
          <a:xfrm>
            <a:off x="17495838" y="30510163"/>
            <a:ext cx="16214725" cy="1752600"/>
          </a:xfrm>
          <a:prstGeom prst="rect">
            <a:avLst/>
          </a:prstGeom>
        </p:spPr>
        <p:txBody>
          <a:bodyPr vert="horz" wrap="square" lIns="480709" tIns="240355" rIns="480709" bIns="240355" numCol="1" anchor="ctr" anchorCtr="0" compatLnSpc="1">
            <a:prstTxWarp prst="textNoShape">
              <a:avLst/>
            </a:prstTxWarp>
          </a:bodyPr>
          <a:lstStyle>
            <a:lvl1pPr algn="ctr">
              <a:defRPr sz="6300">
                <a:solidFill>
                  <a:srgbClr val="898989"/>
                </a:solidFill>
                <a:latin typeface="Calibri" pitchFamily="-105" charset="0"/>
              </a:defRPr>
            </a:lvl1pPr>
          </a:lstStyle>
          <a:p>
            <a:endParaRPr lang="en-US"/>
          </a:p>
        </p:txBody>
      </p:sp>
      <p:sp>
        <p:nvSpPr>
          <p:cNvPr id="6" name="Slide Number Placeholder 5"/>
          <p:cNvSpPr>
            <a:spLocks noGrp="1"/>
          </p:cNvSpPr>
          <p:nvPr>
            <p:ph type="sldNum" sz="quarter" idx="4"/>
          </p:nvPr>
        </p:nvSpPr>
        <p:spPr>
          <a:xfrm>
            <a:off x="36698238" y="30510163"/>
            <a:ext cx="11947525" cy="1752600"/>
          </a:xfrm>
          <a:prstGeom prst="rect">
            <a:avLst/>
          </a:prstGeom>
        </p:spPr>
        <p:txBody>
          <a:bodyPr vert="horz" wrap="square" lIns="480709" tIns="240355" rIns="480709" bIns="240355" numCol="1" anchor="ctr" anchorCtr="0" compatLnSpc="1">
            <a:prstTxWarp prst="textNoShape">
              <a:avLst/>
            </a:prstTxWarp>
          </a:bodyPr>
          <a:lstStyle>
            <a:lvl1pPr algn="r">
              <a:defRPr sz="6300">
                <a:solidFill>
                  <a:srgbClr val="898989"/>
                </a:solidFill>
                <a:latin typeface="Calibri" pitchFamily="-105" charset="0"/>
              </a:defRPr>
            </a:lvl1pPr>
          </a:lstStyle>
          <a:p>
            <a:fld id="{F330F630-3A90-4B06-85B3-9CF9EDC1FBE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03475" rtl="0" eaLnBrk="0" fontAlgn="base" hangingPunct="0">
        <a:spcBef>
          <a:spcPct val="0"/>
        </a:spcBef>
        <a:spcAft>
          <a:spcPct val="0"/>
        </a:spcAft>
        <a:defRPr sz="23100" kern="1200">
          <a:solidFill>
            <a:schemeClr val="tx1"/>
          </a:solidFill>
          <a:latin typeface="+mj-lt"/>
          <a:ea typeface="ＭＳ Ｐゴシック" pitchFamily="100" charset="-128"/>
          <a:cs typeface="ＭＳ Ｐゴシック" pitchFamily="100" charset="-128"/>
        </a:defRPr>
      </a:lvl1pPr>
      <a:lvl2pPr algn="ctr" defTabSz="2403475" rtl="0" eaLnBrk="0" fontAlgn="base" hangingPunct="0">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2pPr>
      <a:lvl3pPr algn="ctr" defTabSz="2403475" rtl="0" eaLnBrk="0" fontAlgn="base" hangingPunct="0">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3pPr>
      <a:lvl4pPr algn="ctr" defTabSz="2403475" rtl="0" eaLnBrk="0" fontAlgn="base" hangingPunct="0">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4pPr>
      <a:lvl5pPr algn="ctr" defTabSz="2403475" rtl="0" eaLnBrk="0" fontAlgn="base" hangingPunct="0">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5pPr>
      <a:lvl6pPr marL="457200" algn="ctr" defTabSz="2403475" rtl="0" fontAlgn="base">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6pPr>
      <a:lvl7pPr marL="914400" algn="ctr" defTabSz="2403475" rtl="0" fontAlgn="base">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7pPr>
      <a:lvl8pPr marL="1371600" algn="ctr" defTabSz="2403475" rtl="0" fontAlgn="base">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8pPr>
      <a:lvl9pPr marL="1828800" algn="ctr" defTabSz="2403475" rtl="0" fontAlgn="base">
        <a:spcBef>
          <a:spcPct val="0"/>
        </a:spcBef>
        <a:spcAft>
          <a:spcPct val="0"/>
        </a:spcAft>
        <a:defRPr sz="23100">
          <a:solidFill>
            <a:schemeClr val="tx1"/>
          </a:solidFill>
          <a:latin typeface="Calibri" pitchFamily="100" charset="0"/>
          <a:ea typeface="ＭＳ Ｐゴシック" pitchFamily="100" charset="-128"/>
          <a:cs typeface="ＭＳ Ｐゴシック" pitchFamily="100" charset="-128"/>
        </a:defRPr>
      </a:lvl9pPr>
    </p:titleStyle>
    <p:bodyStyle>
      <a:lvl1pPr marL="1801813" indent="-1801813" algn="l" defTabSz="2403475" rtl="0" eaLnBrk="0" fontAlgn="base" hangingPunct="0">
        <a:spcBef>
          <a:spcPct val="20000"/>
        </a:spcBef>
        <a:spcAft>
          <a:spcPct val="0"/>
        </a:spcAft>
        <a:buFont typeface="Arial" charset="0"/>
        <a:buChar char="•"/>
        <a:defRPr sz="16800" kern="1200">
          <a:solidFill>
            <a:schemeClr val="tx1"/>
          </a:solidFill>
          <a:latin typeface="+mn-lt"/>
          <a:ea typeface="ＭＳ Ｐゴシック" pitchFamily="100" charset="-128"/>
          <a:cs typeface="ＭＳ Ｐゴシック" pitchFamily="100" charset="-128"/>
        </a:defRPr>
      </a:lvl1pPr>
      <a:lvl2pPr marL="3905250" indent="-1501775" algn="l" defTabSz="2403475" rtl="0" eaLnBrk="0" fontAlgn="base" hangingPunct="0">
        <a:spcBef>
          <a:spcPct val="20000"/>
        </a:spcBef>
        <a:spcAft>
          <a:spcPct val="0"/>
        </a:spcAft>
        <a:buFont typeface="Arial" charset="0"/>
        <a:buChar char="–"/>
        <a:defRPr sz="14700" kern="1200">
          <a:solidFill>
            <a:schemeClr val="tx1"/>
          </a:solidFill>
          <a:latin typeface="+mn-lt"/>
          <a:ea typeface="ＭＳ Ｐゴシック" pitchFamily="100" charset="-128"/>
          <a:cs typeface="+mn-cs"/>
        </a:defRPr>
      </a:lvl2pPr>
      <a:lvl3pPr marL="6008688" indent="-1201738" algn="l" defTabSz="2403475" rtl="0" eaLnBrk="0" fontAlgn="base" hangingPunct="0">
        <a:spcBef>
          <a:spcPct val="20000"/>
        </a:spcBef>
        <a:spcAft>
          <a:spcPct val="0"/>
        </a:spcAft>
        <a:buFont typeface="Arial" charset="0"/>
        <a:buChar char="•"/>
        <a:defRPr sz="12600" kern="1200">
          <a:solidFill>
            <a:schemeClr val="tx1"/>
          </a:solidFill>
          <a:latin typeface="+mn-lt"/>
          <a:ea typeface="ＭＳ Ｐゴシック" pitchFamily="100" charset="-128"/>
          <a:cs typeface="+mn-cs"/>
        </a:defRPr>
      </a:lvl3pPr>
      <a:lvl4pPr marL="8412163" indent="-1201738" algn="l" defTabSz="2403475" rtl="0" eaLnBrk="0" fontAlgn="base" hangingPunct="0">
        <a:spcBef>
          <a:spcPct val="20000"/>
        </a:spcBef>
        <a:spcAft>
          <a:spcPct val="0"/>
        </a:spcAft>
        <a:buFont typeface="Arial" charset="0"/>
        <a:buChar char="–"/>
        <a:defRPr sz="10500" kern="1200">
          <a:solidFill>
            <a:schemeClr val="tx1"/>
          </a:solidFill>
          <a:latin typeface="+mn-lt"/>
          <a:ea typeface="ＭＳ Ｐゴシック" pitchFamily="100" charset="-128"/>
          <a:cs typeface="+mn-cs"/>
        </a:defRPr>
      </a:lvl4pPr>
      <a:lvl5pPr marL="10815638" indent="-1201738" algn="l" defTabSz="2403475" rtl="0" eaLnBrk="0" fontAlgn="base" hangingPunct="0">
        <a:spcBef>
          <a:spcPct val="20000"/>
        </a:spcBef>
        <a:spcAft>
          <a:spcPct val="0"/>
        </a:spcAft>
        <a:buFont typeface="Arial" charset="0"/>
        <a:buChar char="»"/>
        <a:defRPr sz="10500" kern="1200">
          <a:solidFill>
            <a:schemeClr val="tx1"/>
          </a:solidFill>
          <a:latin typeface="+mn-lt"/>
          <a:ea typeface="ＭＳ Ｐゴシック" pitchFamily="100" charset="-128"/>
          <a:cs typeface="+mn-cs"/>
        </a:defRPr>
      </a:lvl5pPr>
      <a:lvl6pPr marL="13219504" indent="-1201773" algn="l" defTabSz="2403546" rtl="0" eaLnBrk="1" latinLnBrk="0" hangingPunct="1">
        <a:spcBef>
          <a:spcPct val="20000"/>
        </a:spcBef>
        <a:buFont typeface="Arial"/>
        <a:buChar char="•"/>
        <a:defRPr sz="10500" kern="1200">
          <a:solidFill>
            <a:schemeClr val="tx1"/>
          </a:solidFill>
          <a:latin typeface="+mn-lt"/>
          <a:ea typeface="+mn-ea"/>
          <a:cs typeface="+mn-cs"/>
        </a:defRPr>
      </a:lvl6pPr>
      <a:lvl7pPr marL="15623050" indent="-1201773" algn="l" defTabSz="2403546" rtl="0" eaLnBrk="1" latinLnBrk="0" hangingPunct="1">
        <a:spcBef>
          <a:spcPct val="20000"/>
        </a:spcBef>
        <a:buFont typeface="Arial"/>
        <a:buChar char="•"/>
        <a:defRPr sz="10500" kern="1200">
          <a:solidFill>
            <a:schemeClr val="tx1"/>
          </a:solidFill>
          <a:latin typeface="+mn-lt"/>
          <a:ea typeface="+mn-ea"/>
          <a:cs typeface="+mn-cs"/>
        </a:defRPr>
      </a:lvl7pPr>
      <a:lvl8pPr marL="18026596" indent="-1201773" algn="l" defTabSz="2403546" rtl="0" eaLnBrk="1" latinLnBrk="0" hangingPunct="1">
        <a:spcBef>
          <a:spcPct val="20000"/>
        </a:spcBef>
        <a:buFont typeface="Arial"/>
        <a:buChar char="•"/>
        <a:defRPr sz="10500" kern="1200">
          <a:solidFill>
            <a:schemeClr val="tx1"/>
          </a:solidFill>
          <a:latin typeface="+mn-lt"/>
          <a:ea typeface="+mn-ea"/>
          <a:cs typeface="+mn-cs"/>
        </a:defRPr>
      </a:lvl8pPr>
      <a:lvl9pPr marL="20430142" indent="-1201773" algn="l" defTabSz="2403546"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546" rtl="0" eaLnBrk="1" latinLnBrk="0" hangingPunct="1">
        <a:defRPr sz="9500" kern="1200">
          <a:solidFill>
            <a:schemeClr val="tx1"/>
          </a:solidFill>
          <a:latin typeface="+mn-lt"/>
          <a:ea typeface="+mn-ea"/>
          <a:cs typeface="+mn-cs"/>
        </a:defRPr>
      </a:lvl1pPr>
      <a:lvl2pPr marL="2403546" algn="l" defTabSz="2403546" rtl="0" eaLnBrk="1" latinLnBrk="0" hangingPunct="1">
        <a:defRPr sz="9500" kern="1200">
          <a:solidFill>
            <a:schemeClr val="tx1"/>
          </a:solidFill>
          <a:latin typeface="+mn-lt"/>
          <a:ea typeface="+mn-ea"/>
          <a:cs typeface="+mn-cs"/>
        </a:defRPr>
      </a:lvl2pPr>
      <a:lvl3pPr marL="4807092" algn="l" defTabSz="2403546" rtl="0" eaLnBrk="1" latinLnBrk="0" hangingPunct="1">
        <a:defRPr sz="9500" kern="1200">
          <a:solidFill>
            <a:schemeClr val="tx1"/>
          </a:solidFill>
          <a:latin typeface="+mn-lt"/>
          <a:ea typeface="+mn-ea"/>
          <a:cs typeface="+mn-cs"/>
        </a:defRPr>
      </a:lvl3pPr>
      <a:lvl4pPr marL="7210638" algn="l" defTabSz="2403546" rtl="0" eaLnBrk="1" latinLnBrk="0" hangingPunct="1">
        <a:defRPr sz="9500" kern="1200">
          <a:solidFill>
            <a:schemeClr val="tx1"/>
          </a:solidFill>
          <a:latin typeface="+mn-lt"/>
          <a:ea typeface="+mn-ea"/>
          <a:cs typeface="+mn-cs"/>
        </a:defRPr>
      </a:lvl4pPr>
      <a:lvl5pPr marL="9614184" algn="l" defTabSz="2403546" rtl="0" eaLnBrk="1" latinLnBrk="0" hangingPunct="1">
        <a:defRPr sz="9500" kern="1200">
          <a:solidFill>
            <a:schemeClr val="tx1"/>
          </a:solidFill>
          <a:latin typeface="+mn-lt"/>
          <a:ea typeface="+mn-ea"/>
          <a:cs typeface="+mn-cs"/>
        </a:defRPr>
      </a:lvl5pPr>
      <a:lvl6pPr marL="12017731" algn="l" defTabSz="2403546" rtl="0" eaLnBrk="1" latinLnBrk="0" hangingPunct="1">
        <a:defRPr sz="9500" kern="1200">
          <a:solidFill>
            <a:schemeClr val="tx1"/>
          </a:solidFill>
          <a:latin typeface="+mn-lt"/>
          <a:ea typeface="+mn-ea"/>
          <a:cs typeface="+mn-cs"/>
        </a:defRPr>
      </a:lvl6pPr>
      <a:lvl7pPr marL="14421277" algn="l" defTabSz="2403546" rtl="0" eaLnBrk="1" latinLnBrk="0" hangingPunct="1">
        <a:defRPr sz="9500" kern="1200">
          <a:solidFill>
            <a:schemeClr val="tx1"/>
          </a:solidFill>
          <a:latin typeface="+mn-lt"/>
          <a:ea typeface="+mn-ea"/>
          <a:cs typeface="+mn-cs"/>
        </a:defRPr>
      </a:lvl7pPr>
      <a:lvl8pPr marL="16824823" algn="l" defTabSz="2403546" rtl="0" eaLnBrk="1" latinLnBrk="0" hangingPunct="1">
        <a:defRPr sz="9500" kern="1200">
          <a:solidFill>
            <a:schemeClr val="tx1"/>
          </a:solidFill>
          <a:latin typeface="+mn-lt"/>
          <a:ea typeface="+mn-ea"/>
          <a:cs typeface="+mn-cs"/>
        </a:defRPr>
      </a:lvl8pPr>
      <a:lvl9pPr marL="19228369" algn="l" defTabSz="2403546"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jpg"/><Relationship Id="rId20" Type="http://schemas.openxmlformats.org/officeDocument/2006/relationships/image" Target="../media/image17.jpg"/><Relationship Id="rId10" Type="http://schemas.openxmlformats.org/officeDocument/2006/relationships/image" Target="../media/image7.png"/><Relationship Id="rId11" Type="http://schemas.openxmlformats.org/officeDocument/2006/relationships/image" Target="../media/image8.jpg"/><Relationship Id="rId12" Type="http://schemas.openxmlformats.org/officeDocument/2006/relationships/image" Target="../media/image9.jpg"/><Relationship Id="rId13" Type="http://schemas.openxmlformats.org/officeDocument/2006/relationships/image" Target="../media/image10.tif"/><Relationship Id="rId14" Type="http://schemas.openxmlformats.org/officeDocument/2006/relationships/image" Target="../media/image11.tiff"/><Relationship Id="rId15" Type="http://schemas.openxmlformats.org/officeDocument/2006/relationships/image" Target="../media/image12.tiff"/><Relationship Id="rId16" Type="http://schemas.openxmlformats.org/officeDocument/2006/relationships/image" Target="../media/image13.png"/><Relationship Id="rId17" Type="http://schemas.openxmlformats.org/officeDocument/2006/relationships/image" Target="../media/image14.jpg"/><Relationship Id="rId18" Type="http://schemas.openxmlformats.org/officeDocument/2006/relationships/image" Target="../media/image15.jpg"/><Relationship Id="rId19"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hyperlink" Target="#_ENREF_6"/><Relationship Id="rId8"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ig 10 frog fragments fina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9842" y="6172200"/>
            <a:ext cx="8499758" cy="7043890"/>
          </a:xfrm>
          <a:prstGeom prst="rect">
            <a:avLst/>
          </a:prstGeom>
        </p:spPr>
      </p:pic>
      <p:pic>
        <p:nvPicPr>
          <p:cNvPr id="6" name="Picture 5" descr="Fig 4 Absorbance Scat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208" y="22923198"/>
            <a:ext cx="9104392" cy="4896529"/>
          </a:xfrm>
          <a:prstGeom prst="rect">
            <a:avLst/>
          </a:prstGeom>
        </p:spPr>
      </p:pic>
      <p:pic>
        <p:nvPicPr>
          <p:cNvPr id="2053" name="Picture 31" descr="va_logo_seal COLOR.jpg"/>
          <p:cNvPicPr>
            <a:picLocks noChangeAspect="1"/>
          </p:cNvPicPr>
          <p:nvPr/>
        </p:nvPicPr>
        <p:blipFill>
          <a:blip r:embed="rId5"/>
          <a:srcRect/>
          <a:stretch>
            <a:fillRect/>
          </a:stretch>
        </p:blipFill>
        <p:spPr bwMode="auto">
          <a:xfrm>
            <a:off x="762000" y="741780"/>
            <a:ext cx="3982620" cy="3982620"/>
          </a:xfrm>
          <a:prstGeom prst="rect">
            <a:avLst/>
          </a:prstGeom>
          <a:noFill/>
          <a:ln w="9525">
            <a:noFill/>
            <a:miter lim="800000"/>
            <a:headEnd/>
            <a:tailEnd/>
          </a:ln>
        </p:spPr>
      </p:pic>
      <p:sp>
        <p:nvSpPr>
          <p:cNvPr id="2056" name="TextBox 35"/>
          <p:cNvSpPr txBox="1">
            <a:spLocks noChangeArrowheads="1"/>
          </p:cNvSpPr>
          <p:nvPr/>
        </p:nvSpPr>
        <p:spPr bwMode="auto">
          <a:xfrm>
            <a:off x="8382000" y="5029200"/>
            <a:ext cx="36464982" cy="923330"/>
          </a:xfrm>
          <a:prstGeom prst="rect">
            <a:avLst/>
          </a:prstGeom>
          <a:noFill/>
          <a:ln w="9525">
            <a:noFill/>
            <a:miter lim="800000"/>
            <a:headEnd/>
            <a:tailEnd/>
          </a:ln>
        </p:spPr>
        <p:txBody>
          <a:bodyPr wrap="none">
            <a:spAutoFit/>
          </a:bodyPr>
          <a:lstStyle/>
          <a:p>
            <a:r>
              <a:rPr lang="en-US" sz="5400" baseline="30000" dirty="0" smtClean="0"/>
              <a:t>1</a:t>
            </a:r>
            <a:r>
              <a:rPr lang="en-US" sz="5400" dirty="0" smtClean="0"/>
              <a:t>R&amp;D Service Veterans Affairs, and Ophthalmology &amp; Pathology University of Mississippi Center; </a:t>
            </a:r>
            <a:r>
              <a:rPr lang="en-US" sz="5400" baseline="30000" dirty="0" smtClean="0"/>
              <a:t>2</a:t>
            </a:r>
            <a:r>
              <a:rPr lang="en-US" sz="5400" dirty="0" smtClean="0"/>
              <a:t>Olis Inc. Bogart, GA</a:t>
            </a:r>
            <a:endParaRPr lang="en-US" sz="5400" dirty="0"/>
          </a:p>
        </p:txBody>
      </p:sp>
      <p:sp>
        <p:nvSpPr>
          <p:cNvPr id="2058" name="TextBox 37"/>
          <p:cNvSpPr txBox="1">
            <a:spLocks noChangeArrowheads="1"/>
          </p:cNvSpPr>
          <p:nvPr/>
        </p:nvSpPr>
        <p:spPr bwMode="auto">
          <a:xfrm rot="10800000" flipV="1">
            <a:off x="15697200" y="4038601"/>
            <a:ext cx="22291401" cy="1107996"/>
          </a:xfrm>
          <a:prstGeom prst="rect">
            <a:avLst/>
          </a:prstGeom>
          <a:noFill/>
          <a:ln w="9525">
            <a:noFill/>
            <a:miter lim="800000"/>
            <a:headEnd/>
            <a:tailEnd/>
          </a:ln>
        </p:spPr>
        <p:txBody>
          <a:bodyPr wrap="square">
            <a:spAutoFit/>
          </a:bodyPr>
          <a:lstStyle/>
          <a:p>
            <a:r>
              <a:rPr lang="en-US" sz="6600" i="1" smtClean="0"/>
              <a:t>Gabriel J. </a:t>
            </a:r>
            <a:r>
              <a:rPr lang="en-US" sz="6600" i="1" dirty="0" smtClean="0"/>
              <a:t>Gonzalez-Fernandez</a:t>
            </a:r>
            <a:r>
              <a:rPr lang="en-US" sz="6600" i="1" baseline="30000" dirty="0" smtClean="0"/>
              <a:t>1</a:t>
            </a:r>
            <a:r>
              <a:rPr lang="en-US" sz="6600" i="1" dirty="0" smtClean="0"/>
              <a:t> and Richard J. DeSa</a:t>
            </a:r>
            <a:r>
              <a:rPr lang="en-US" sz="6600" i="1" baseline="30000" dirty="0" smtClean="0"/>
              <a:t>2</a:t>
            </a:r>
            <a:endParaRPr lang="en-US" sz="6600" baseline="30000" dirty="0"/>
          </a:p>
        </p:txBody>
      </p:sp>
      <p:sp>
        <p:nvSpPr>
          <p:cNvPr id="2059" name="TextBox 38"/>
          <p:cNvSpPr txBox="1">
            <a:spLocks noChangeArrowheads="1"/>
          </p:cNvSpPr>
          <p:nvPr/>
        </p:nvSpPr>
        <p:spPr bwMode="auto">
          <a:xfrm>
            <a:off x="609600" y="6096000"/>
            <a:ext cx="9601200" cy="769441"/>
          </a:xfrm>
          <a:prstGeom prst="rect">
            <a:avLst/>
          </a:prstGeom>
          <a:noFill/>
          <a:ln w="9525">
            <a:noFill/>
            <a:miter lim="800000"/>
            <a:headEnd/>
            <a:tailEnd/>
          </a:ln>
        </p:spPr>
        <p:txBody>
          <a:bodyPr wrap="square">
            <a:spAutoFit/>
          </a:bodyPr>
          <a:lstStyle/>
          <a:p>
            <a:r>
              <a:rPr lang="en-US" b="1" dirty="0" smtClean="0">
                <a:solidFill>
                  <a:srgbClr val="0000FF"/>
                </a:solidFill>
              </a:rPr>
              <a:t>PURPOSE AND BACKGROUND:</a:t>
            </a:r>
            <a:endParaRPr lang="en-US" b="1" dirty="0">
              <a:solidFill>
                <a:srgbClr val="0000FF"/>
              </a:solidFill>
            </a:endParaRPr>
          </a:p>
        </p:txBody>
      </p:sp>
      <p:sp>
        <p:nvSpPr>
          <p:cNvPr id="2061" name="TextBox 40"/>
          <p:cNvSpPr txBox="1">
            <a:spLocks noChangeArrowheads="1"/>
          </p:cNvSpPr>
          <p:nvPr/>
        </p:nvSpPr>
        <p:spPr bwMode="auto">
          <a:xfrm>
            <a:off x="13030200" y="6096000"/>
            <a:ext cx="7777232" cy="769441"/>
          </a:xfrm>
          <a:prstGeom prst="rect">
            <a:avLst/>
          </a:prstGeom>
          <a:noFill/>
          <a:ln w="9525">
            <a:noFill/>
            <a:miter lim="800000"/>
            <a:headEnd/>
            <a:tailEnd/>
          </a:ln>
        </p:spPr>
        <p:txBody>
          <a:bodyPr wrap="square">
            <a:spAutoFit/>
          </a:bodyPr>
          <a:lstStyle/>
          <a:p>
            <a:r>
              <a:rPr lang="en-US" b="1" smtClean="0">
                <a:solidFill>
                  <a:srgbClr val="0000FF"/>
                </a:solidFill>
              </a:rPr>
              <a:t>METHODS AND RESULTS:</a:t>
            </a:r>
            <a:endParaRPr lang="en-US" b="1" dirty="0">
              <a:solidFill>
                <a:srgbClr val="0000FF"/>
              </a:solidFill>
            </a:endParaRPr>
          </a:p>
        </p:txBody>
      </p:sp>
      <p:pic>
        <p:nvPicPr>
          <p:cNvPr id="28" name="그림 73" descr="200px-US-NIH-NEI-Logo_svg.png"/>
          <p:cNvPicPr>
            <a:picLocks noChangeAspect="1"/>
          </p:cNvPicPr>
          <p:nvPr/>
        </p:nvPicPr>
        <p:blipFill>
          <a:blip r:embed="rId6"/>
          <a:stretch>
            <a:fillRect/>
          </a:stretch>
        </p:blipFill>
        <p:spPr>
          <a:xfrm>
            <a:off x="37033199" y="29425078"/>
            <a:ext cx="4256923" cy="2213600"/>
          </a:xfrm>
          <a:prstGeom prst="rect">
            <a:avLst/>
          </a:prstGeom>
        </p:spPr>
      </p:pic>
      <p:sp>
        <p:nvSpPr>
          <p:cNvPr id="32" name="TextBox 45"/>
          <p:cNvSpPr txBox="1">
            <a:spLocks noChangeArrowheads="1"/>
          </p:cNvSpPr>
          <p:nvPr/>
        </p:nvSpPr>
        <p:spPr bwMode="auto">
          <a:xfrm>
            <a:off x="24665369" y="23012400"/>
            <a:ext cx="3223831" cy="769441"/>
          </a:xfrm>
          <a:prstGeom prst="rect">
            <a:avLst/>
          </a:prstGeom>
          <a:noFill/>
          <a:ln w="9525">
            <a:noFill/>
            <a:miter lim="800000"/>
            <a:headEnd/>
            <a:tailEnd/>
          </a:ln>
        </p:spPr>
        <p:txBody>
          <a:bodyPr wrap="none">
            <a:spAutoFit/>
          </a:bodyPr>
          <a:lstStyle/>
          <a:p>
            <a:r>
              <a:rPr lang="en-US" b="1" smtClean="0">
                <a:solidFill>
                  <a:srgbClr val="0000FF"/>
                </a:solidFill>
              </a:rPr>
              <a:t>SUMMARY:</a:t>
            </a:r>
            <a:endParaRPr lang="en-US" b="1" dirty="0">
              <a:solidFill>
                <a:srgbClr val="0000FF"/>
              </a:solidFill>
            </a:endParaRPr>
          </a:p>
        </p:txBody>
      </p:sp>
      <p:sp>
        <p:nvSpPr>
          <p:cNvPr id="33" name="TextBox 45"/>
          <p:cNvSpPr txBox="1">
            <a:spLocks noChangeArrowheads="1"/>
          </p:cNvSpPr>
          <p:nvPr/>
        </p:nvSpPr>
        <p:spPr bwMode="auto">
          <a:xfrm>
            <a:off x="24536400" y="28110359"/>
            <a:ext cx="6485169" cy="769441"/>
          </a:xfrm>
          <a:prstGeom prst="rect">
            <a:avLst/>
          </a:prstGeom>
          <a:noFill/>
          <a:ln w="9525">
            <a:noFill/>
            <a:miter lim="800000"/>
            <a:headEnd/>
            <a:tailEnd/>
          </a:ln>
        </p:spPr>
        <p:txBody>
          <a:bodyPr wrap="none">
            <a:spAutoFit/>
          </a:bodyPr>
          <a:lstStyle/>
          <a:p>
            <a:r>
              <a:rPr lang="en-US" b="1" dirty="0" smtClean="0">
                <a:solidFill>
                  <a:srgbClr val="0000FF"/>
                </a:solidFill>
              </a:rPr>
              <a:t>ACKNOWLEGEMENTS:</a:t>
            </a:r>
            <a:endParaRPr lang="en-US" b="1" dirty="0">
              <a:solidFill>
                <a:srgbClr val="0000FF"/>
              </a:solidFill>
            </a:endParaRPr>
          </a:p>
        </p:txBody>
      </p:sp>
      <p:sp>
        <p:nvSpPr>
          <p:cNvPr id="45" name="TextBox 45"/>
          <p:cNvSpPr txBox="1">
            <a:spLocks noChangeArrowheads="1"/>
          </p:cNvSpPr>
          <p:nvPr/>
        </p:nvSpPr>
        <p:spPr bwMode="auto">
          <a:xfrm>
            <a:off x="24634088" y="20610761"/>
            <a:ext cx="11717808" cy="2062103"/>
          </a:xfrm>
          <a:prstGeom prst="rect">
            <a:avLst/>
          </a:prstGeom>
          <a:noFill/>
          <a:ln w="9525">
            <a:noFill/>
            <a:miter lim="800000"/>
            <a:headEnd/>
            <a:tailEnd/>
          </a:ln>
        </p:spPr>
        <p:txBody>
          <a:bodyPr wrap="square">
            <a:spAutoFit/>
          </a:bodyPr>
          <a:lstStyle/>
          <a:p>
            <a:pPr algn="just"/>
            <a:r>
              <a:rPr lang="en-US" sz="3200" b="1" dirty="0"/>
              <a:t>Fig. </a:t>
            </a:r>
            <a:r>
              <a:rPr lang="en-US" sz="3200" b="1" dirty="0" smtClean="0"/>
              <a:t>7. </a:t>
            </a:r>
            <a:r>
              <a:rPr lang="en-US" sz="3200" dirty="0"/>
              <a:t>Spectral analysis of Fig. 7 data set.  Absorbance was corrected according to </a:t>
            </a:r>
            <a:r>
              <a:rPr lang="en-US" sz="3200" dirty="0" err="1"/>
              <a:t>Javorfi</a:t>
            </a:r>
            <a:r>
              <a:rPr lang="en-US" sz="3200" dirty="0"/>
              <a:t> et al (2006)</a:t>
            </a:r>
            <a:r>
              <a:rPr lang="en-US" sz="3200" baseline="30000" dirty="0">
                <a:hlinkClick r:id="rId7" action="ppaction://hlinkfile" tooltip="Javorfi, 2006 #8251"/>
              </a:rPr>
              <a:t>6</a:t>
            </a:r>
            <a:r>
              <a:rPr lang="en-US" sz="3200" dirty="0"/>
              <a:t>.  </a:t>
            </a:r>
            <a:r>
              <a:rPr lang="en-US" sz="3200" b="1" dirty="0"/>
              <a:t>A</a:t>
            </a:r>
            <a:r>
              <a:rPr lang="en-US" sz="3200" dirty="0"/>
              <a:t>) </a:t>
            </a:r>
            <a:r>
              <a:rPr lang="en-US" sz="3200" b="1" dirty="0">
                <a:solidFill>
                  <a:srgbClr val="E9055A"/>
                </a:solidFill>
              </a:rPr>
              <a:t>Red</a:t>
            </a:r>
            <a:r>
              <a:rPr lang="en-US" sz="3200" dirty="0"/>
              <a:t>, pre-bleach; </a:t>
            </a:r>
            <a:r>
              <a:rPr lang="en-US" sz="3200" b="1" dirty="0">
                <a:solidFill>
                  <a:srgbClr val="0000FF"/>
                </a:solidFill>
              </a:rPr>
              <a:t>blue</a:t>
            </a:r>
            <a:r>
              <a:rPr lang="en-US" sz="3200" dirty="0"/>
              <a:t>, post-bleach spectra. </a:t>
            </a:r>
            <a:r>
              <a:rPr lang="en-US" sz="3200" b="1" dirty="0"/>
              <a:t>B</a:t>
            </a:r>
            <a:r>
              <a:rPr lang="en-US" sz="3200" dirty="0"/>
              <a:t>) Data was fit </a:t>
            </a:r>
            <a:r>
              <a:rPr lang="en-US" sz="3200" dirty="0" smtClean="0"/>
              <a:t>to </a:t>
            </a:r>
            <a:r>
              <a:rPr lang="en-US" sz="3200" dirty="0"/>
              <a:t>two species: </a:t>
            </a:r>
            <a:r>
              <a:rPr lang="en-US" sz="3200" dirty="0" smtClean="0"/>
              <a:t>  A </a:t>
            </a:r>
            <a:r>
              <a:rPr lang="en-US" sz="3200" dirty="0"/>
              <a:t>-&gt; B with rate constant of 0.132 sec</a:t>
            </a:r>
            <a:r>
              <a:rPr lang="en-US" sz="3200" baseline="30000" dirty="0"/>
              <a:t>-</a:t>
            </a:r>
            <a:r>
              <a:rPr lang="en-US" sz="3200" baseline="30000" dirty="0" smtClean="0"/>
              <a:t>1.</a:t>
            </a:r>
            <a:endParaRPr lang="en-US" sz="3200" dirty="0">
              <a:solidFill>
                <a:srgbClr val="000000"/>
              </a:solidFill>
            </a:endParaRPr>
          </a:p>
        </p:txBody>
      </p:sp>
      <p:sp>
        <p:nvSpPr>
          <p:cNvPr id="47" name="TextBox 45"/>
          <p:cNvSpPr txBox="1">
            <a:spLocks noChangeArrowheads="1"/>
          </p:cNvSpPr>
          <p:nvPr/>
        </p:nvSpPr>
        <p:spPr bwMode="auto">
          <a:xfrm>
            <a:off x="13030199" y="29713297"/>
            <a:ext cx="11376746" cy="2062103"/>
          </a:xfrm>
          <a:prstGeom prst="rect">
            <a:avLst/>
          </a:prstGeom>
          <a:noFill/>
          <a:ln w="9525">
            <a:noFill/>
            <a:miter lim="800000"/>
            <a:headEnd/>
            <a:tailEnd/>
          </a:ln>
        </p:spPr>
        <p:txBody>
          <a:bodyPr wrap="square">
            <a:spAutoFit/>
          </a:bodyPr>
          <a:lstStyle/>
          <a:p>
            <a:pPr algn="just"/>
            <a:r>
              <a:rPr lang="en-US" sz="3200" b="1" dirty="0" smtClean="0"/>
              <a:t>Fig </a:t>
            </a:r>
            <a:r>
              <a:rPr lang="en-US" sz="3200" b="1" dirty="0"/>
              <a:t>5</a:t>
            </a:r>
            <a:r>
              <a:rPr lang="en-US" sz="3200" b="1" dirty="0" smtClean="0"/>
              <a:t>. </a:t>
            </a:r>
            <a:r>
              <a:rPr lang="en-US" sz="3200" dirty="0" smtClean="0"/>
              <a:t>Rhodopsin spectra.  </a:t>
            </a:r>
            <a:r>
              <a:rPr lang="en-US" sz="3200" b="1" dirty="0" smtClean="0"/>
              <a:t>A</a:t>
            </a:r>
            <a:r>
              <a:rPr lang="en-US" sz="3200" b="1" dirty="0"/>
              <a:t>) </a:t>
            </a:r>
            <a:r>
              <a:rPr lang="en-US" sz="3200" dirty="0"/>
              <a:t>Crude outer segment suspension before (</a:t>
            </a:r>
            <a:r>
              <a:rPr lang="en-US" sz="3200" b="1" dirty="0"/>
              <a:t>left</a:t>
            </a:r>
            <a:r>
              <a:rPr lang="en-US" sz="3200" dirty="0"/>
              <a:t>) and after (</a:t>
            </a:r>
            <a:r>
              <a:rPr lang="en-US" sz="3200" b="1" dirty="0"/>
              <a:t>right</a:t>
            </a:r>
            <a:r>
              <a:rPr lang="en-US" sz="3200" dirty="0"/>
              <a:t>) bleaching. </a:t>
            </a:r>
            <a:r>
              <a:rPr lang="en-US" sz="3200" b="1" dirty="0"/>
              <a:t> B)</a:t>
            </a:r>
            <a:r>
              <a:rPr lang="en-US" sz="3200" dirty="0"/>
              <a:t> B</a:t>
            </a:r>
            <a:r>
              <a:rPr lang="en-US" sz="3200" dirty="0" smtClean="0"/>
              <a:t>efore </a:t>
            </a:r>
            <a:r>
              <a:rPr lang="en-US" sz="3200" dirty="0"/>
              <a:t>(</a:t>
            </a:r>
            <a:r>
              <a:rPr lang="en-US" sz="3200" b="1" dirty="0">
                <a:solidFill>
                  <a:srgbClr val="E9055A"/>
                </a:solidFill>
              </a:rPr>
              <a:t>red</a:t>
            </a:r>
            <a:r>
              <a:rPr lang="en-US" sz="3200" dirty="0"/>
              <a:t>), and after (</a:t>
            </a:r>
            <a:r>
              <a:rPr lang="en-US" sz="3200" b="1" dirty="0">
                <a:solidFill>
                  <a:srgbClr val="0000FF"/>
                </a:solidFill>
              </a:rPr>
              <a:t>blue</a:t>
            </a:r>
            <a:r>
              <a:rPr lang="en-US" sz="3200" dirty="0"/>
              <a:t>) bleaching under direct sunlight.  </a:t>
            </a:r>
            <a:r>
              <a:rPr lang="en-US" sz="3200" dirty="0" smtClean="0"/>
              <a:t>Beached suspension in traditional </a:t>
            </a:r>
            <a:r>
              <a:rPr lang="en-US" sz="3200" dirty="0" err="1" smtClean="0"/>
              <a:t>spectrophotmeter</a:t>
            </a:r>
            <a:r>
              <a:rPr lang="en-US" sz="3200" dirty="0" smtClean="0"/>
              <a:t>.</a:t>
            </a:r>
            <a:endParaRPr lang="en-US" sz="3200" dirty="0"/>
          </a:p>
        </p:txBody>
      </p:sp>
      <p:sp>
        <p:nvSpPr>
          <p:cNvPr id="16" name="TextBox 15"/>
          <p:cNvSpPr txBox="1"/>
          <p:nvPr/>
        </p:nvSpPr>
        <p:spPr>
          <a:xfrm>
            <a:off x="24650380" y="28913078"/>
            <a:ext cx="11701516" cy="2862322"/>
          </a:xfrm>
          <a:prstGeom prst="rect">
            <a:avLst/>
          </a:prstGeom>
          <a:noFill/>
        </p:spPr>
        <p:txBody>
          <a:bodyPr wrap="square" rtlCol="0">
            <a:spAutoFit/>
          </a:bodyPr>
          <a:lstStyle/>
          <a:p>
            <a:pPr algn="just"/>
            <a:r>
              <a:rPr lang="en-US" sz="3000" dirty="0">
                <a:latin typeface="Times New Roman" charset="0"/>
                <a:ea typeface="Times New Roman" charset="0"/>
                <a:cs typeface="Times New Roman" charset="0"/>
              </a:rPr>
              <a:t>The authors thank Dr. </a:t>
            </a:r>
            <a:r>
              <a:rPr lang="en-US" sz="3000" dirty="0" err="1">
                <a:latin typeface="Times New Roman" charset="0"/>
                <a:ea typeface="Times New Roman" charset="0"/>
                <a:cs typeface="Times New Roman" charset="0"/>
              </a:rPr>
              <a:t>Yiannis</a:t>
            </a:r>
            <a:r>
              <a:rPr lang="en-US" sz="3000" dirty="0">
                <a:latin typeface="Times New Roman" charset="0"/>
                <a:ea typeface="Times New Roman" charset="0"/>
                <a:cs typeface="Times New Roman" charset="0"/>
              </a:rPr>
              <a:t> </a:t>
            </a:r>
            <a:r>
              <a:rPr lang="en-US" sz="3000" dirty="0" err="1">
                <a:latin typeface="Times New Roman" charset="0"/>
                <a:ea typeface="Times New Roman" charset="0"/>
                <a:cs typeface="Times New Roman" charset="0"/>
              </a:rPr>
              <a:t>Koutalos</a:t>
            </a:r>
            <a:r>
              <a:rPr lang="en-US" sz="3000" dirty="0">
                <a:latin typeface="Times New Roman" charset="0"/>
                <a:ea typeface="Times New Roman" charset="0"/>
                <a:cs typeface="Times New Roman" charset="0"/>
              </a:rPr>
              <a:t> </a:t>
            </a:r>
            <a:r>
              <a:rPr lang="en-US" sz="3000" dirty="0" smtClean="0">
                <a:latin typeface="Times New Roman" charset="0"/>
                <a:ea typeface="Times New Roman" charset="0"/>
                <a:cs typeface="Times New Roman" charset="0"/>
              </a:rPr>
              <a:t>(MUSC)</a:t>
            </a:r>
            <a:r>
              <a:rPr lang="en-US" sz="3000" dirty="0">
                <a:latin typeface="Times New Roman" charset="0"/>
                <a:ea typeface="Times New Roman" charset="0"/>
                <a:cs typeface="Times New Roman" charset="0"/>
              </a:rPr>
              <a:t>, and Julie Ann </a:t>
            </a:r>
            <a:r>
              <a:rPr lang="en-US" sz="3000" dirty="0" err="1">
                <a:latin typeface="Times New Roman" charset="0"/>
                <a:ea typeface="Times New Roman" charset="0"/>
                <a:cs typeface="Times New Roman" charset="0"/>
              </a:rPr>
              <a:t>DeSa</a:t>
            </a:r>
            <a:r>
              <a:rPr lang="en-US" sz="3000" dirty="0">
                <a:latin typeface="Times New Roman" charset="0"/>
                <a:ea typeface="Times New Roman" charset="0"/>
                <a:cs typeface="Times New Roman" charset="0"/>
              </a:rPr>
              <a:t> Lorenz and Dr. </a:t>
            </a:r>
            <a:r>
              <a:rPr lang="en-US" sz="3000" dirty="0" err="1" smtClean="0">
                <a:latin typeface="Times New Roman" charset="0"/>
                <a:ea typeface="Times New Roman" charset="0"/>
                <a:cs typeface="Times New Roman" charset="0"/>
              </a:rPr>
              <a:t>Kyril</a:t>
            </a:r>
            <a:r>
              <a:rPr lang="en-US" sz="3000" dirty="0" smtClean="0">
                <a:latin typeface="Times New Roman" charset="0"/>
                <a:ea typeface="Times New Roman" charset="0"/>
                <a:cs typeface="Times New Roman" charset="0"/>
              </a:rPr>
              <a:t> </a:t>
            </a:r>
            <a:r>
              <a:rPr lang="en-US" sz="3000" dirty="0" err="1" smtClean="0">
                <a:latin typeface="Times New Roman" charset="0"/>
                <a:ea typeface="Times New Roman" charset="0"/>
                <a:cs typeface="Times New Roman" charset="0"/>
              </a:rPr>
              <a:t>Sointev</a:t>
            </a:r>
            <a:r>
              <a:rPr lang="en-US" sz="3000" dirty="0" smtClean="0">
                <a:latin typeface="Times New Roman" charset="0"/>
                <a:ea typeface="Times New Roman" charset="0"/>
                <a:cs typeface="Times New Roman" charset="0"/>
              </a:rPr>
              <a:t> (</a:t>
            </a:r>
            <a:r>
              <a:rPr lang="en-US" sz="3000" dirty="0" err="1" smtClean="0">
                <a:latin typeface="Times New Roman" charset="0"/>
                <a:ea typeface="Times New Roman" charset="0"/>
                <a:cs typeface="Times New Roman" charset="0"/>
              </a:rPr>
              <a:t>Olis</a:t>
            </a:r>
            <a:r>
              <a:rPr lang="en-US" sz="3000" dirty="0" smtClean="0">
                <a:latin typeface="Times New Roman" charset="0"/>
                <a:ea typeface="Times New Roman" charset="0"/>
                <a:cs typeface="Times New Roman" charset="0"/>
              </a:rPr>
              <a:t> </a:t>
            </a:r>
            <a:r>
              <a:rPr lang="en-US" sz="3000" dirty="0">
                <a:latin typeface="Times New Roman" charset="0"/>
                <a:ea typeface="Times New Roman" charset="0"/>
                <a:cs typeface="Times New Roman" charset="0"/>
              </a:rPr>
              <a:t>Inc.) for helpful </a:t>
            </a:r>
            <a:r>
              <a:rPr lang="en-US" sz="3000" dirty="0" smtClean="0">
                <a:latin typeface="Times New Roman" charset="0"/>
                <a:ea typeface="Times New Roman" charset="0"/>
                <a:cs typeface="Times New Roman" charset="0"/>
              </a:rPr>
              <a:t>discussions. Support: VA R</a:t>
            </a:r>
            <a:r>
              <a:rPr lang="en-US" sz="3000" dirty="0">
                <a:latin typeface="Times New Roman" charset="0"/>
                <a:ea typeface="Times New Roman" charset="0"/>
                <a:cs typeface="Times New Roman" charset="0"/>
              </a:rPr>
              <a:t>&amp;D grant I01BX007080, </a:t>
            </a:r>
            <a:r>
              <a:rPr lang="en-US" sz="3000" dirty="0" smtClean="0">
                <a:latin typeface="Times New Roman" charset="0"/>
                <a:ea typeface="Times New Roman" charset="0"/>
                <a:cs typeface="Times New Roman" charset="0"/>
              </a:rPr>
              <a:t>/</a:t>
            </a:r>
            <a:r>
              <a:rPr lang="en-US" sz="3000" dirty="0">
                <a:latin typeface="Times New Roman" charset="0"/>
                <a:ea typeface="Times New Roman" charset="0"/>
                <a:cs typeface="Times New Roman" charset="0"/>
              </a:rPr>
              <a:t>NEI grant EY09412, </a:t>
            </a:r>
            <a:r>
              <a:rPr lang="en-US" sz="3000" dirty="0" smtClean="0">
                <a:latin typeface="Times New Roman" charset="0"/>
                <a:ea typeface="Times New Roman" charset="0"/>
                <a:cs typeface="Times New Roman" charset="0"/>
              </a:rPr>
              <a:t>Pilot Study Award from </a:t>
            </a:r>
            <a:r>
              <a:rPr lang="en-US" sz="3000" dirty="0" err="1" smtClean="0">
                <a:latin typeface="Times New Roman" charset="0"/>
                <a:ea typeface="Times New Roman" charset="0"/>
                <a:cs typeface="Times New Roman" charset="0"/>
              </a:rPr>
              <a:t>PathRD</a:t>
            </a:r>
            <a:r>
              <a:rPr lang="en-US" sz="3000" dirty="0" smtClean="0">
                <a:latin typeface="Times New Roman" charset="0"/>
                <a:ea typeface="Times New Roman" charset="0"/>
                <a:cs typeface="Times New Roman" charset="0"/>
              </a:rPr>
              <a:t> </a:t>
            </a:r>
            <a:r>
              <a:rPr lang="en-US" sz="3000" dirty="0" err="1" smtClean="0">
                <a:latin typeface="Times New Roman" charset="0"/>
                <a:ea typeface="Times New Roman" charset="0"/>
                <a:cs typeface="Times New Roman" charset="0"/>
              </a:rPr>
              <a:t>llc</a:t>
            </a:r>
            <a:r>
              <a:rPr lang="en-US" sz="3000" dirty="0" smtClean="0">
                <a:latin typeface="Times New Roman" charset="0"/>
                <a:ea typeface="Times New Roman" charset="0"/>
                <a:cs typeface="Times New Roman" charset="0"/>
              </a:rPr>
              <a:t>; Activation Award from the VA Office of Research Development; Start-Up Grant from Research Mississippi! </a:t>
            </a:r>
            <a:r>
              <a:rPr lang="en-US" sz="3000" dirty="0">
                <a:latin typeface="Times New Roman" charset="0"/>
                <a:ea typeface="Times New Roman" charset="0"/>
                <a:cs typeface="Times New Roman" charset="0"/>
              </a:rPr>
              <a:t>t</a:t>
            </a:r>
            <a:r>
              <a:rPr lang="en-US" sz="3000" dirty="0" smtClean="0">
                <a:latin typeface="Times New Roman" charset="0"/>
                <a:ea typeface="Times New Roman" charset="0"/>
                <a:cs typeface="Times New Roman" charset="0"/>
              </a:rPr>
              <a:t>o the laboratory of Federico Gonzalez-Fernandez.</a:t>
            </a:r>
            <a:endParaRPr lang="en-US" sz="3000" dirty="0">
              <a:latin typeface="Times New Roman" charset="0"/>
              <a:ea typeface="Times New Roman" charset="0"/>
              <a:cs typeface="Times New Roman" charset="0"/>
            </a:endParaRPr>
          </a:p>
        </p:txBody>
      </p:sp>
      <p:pic>
        <p:nvPicPr>
          <p:cNvPr id="2" name="Picture 1" descr="Olis-logo_light version-300DPI with cro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3594" y="685800"/>
            <a:ext cx="5356806" cy="3830220"/>
          </a:xfrm>
          <a:prstGeom prst="rect">
            <a:avLst/>
          </a:prstGeom>
        </p:spPr>
      </p:pic>
      <p:sp>
        <p:nvSpPr>
          <p:cNvPr id="3" name="Rectangle 2"/>
          <p:cNvSpPr/>
          <p:nvPr/>
        </p:nvSpPr>
        <p:spPr>
          <a:xfrm>
            <a:off x="16591575" y="762000"/>
            <a:ext cx="18061037" cy="1200329"/>
          </a:xfrm>
          <a:prstGeom prst="rect">
            <a:avLst/>
          </a:prstGeom>
        </p:spPr>
        <p:txBody>
          <a:bodyPr wrap="square">
            <a:spAutoFit/>
          </a:bodyPr>
          <a:lstStyle/>
          <a:p>
            <a:r>
              <a:rPr lang="en-US" sz="7200" b="1" dirty="0"/>
              <a:t>Spectral </a:t>
            </a:r>
            <a:r>
              <a:rPr lang="en-US" sz="7200" b="1" dirty="0" smtClean="0"/>
              <a:t>Time </a:t>
            </a:r>
            <a:r>
              <a:rPr lang="en-US" sz="7200" b="1" dirty="0"/>
              <a:t>S</a:t>
            </a:r>
            <a:r>
              <a:rPr lang="en-US" sz="7200" b="1" dirty="0" smtClean="0"/>
              <a:t>haring </a:t>
            </a:r>
            <a:r>
              <a:rPr lang="en-US" sz="7200" b="1" dirty="0"/>
              <a:t>to </a:t>
            </a:r>
            <a:r>
              <a:rPr lang="en-US" sz="7200" b="1" dirty="0" smtClean="0"/>
              <a:t>Simultaneously</a:t>
            </a:r>
            <a:endParaRPr lang="en-US" sz="7200" b="1" dirty="0"/>
          </a:p>
        </p:txBody>
      </p:sp>
      <p:sp>
        <p:nvSpPr>
          <p:cNvPr id="34" name="Rectangle 33"/>
          <p:cNvSpPr/>
          <p:nvPr/>
        </p:nvSpPr>
        <p:spPr>
          <a:xfrm>
            <a:off x="11353800" y="1828800"/>
            <a:ext cx="28825004" cy="1200329"/>
          </a:xfrm>
          <a:prstGeom prst="rect">
            <a:avLst/>
          </a:prstGeom>
        </p:spPr>
        <p:txBody>
          <a:bodyPr wrap="square">
            <a:spAutoFit/>
          </a:bodyPr>
          <a:lstStyle/>
          <a:p>
            <a:r>
              <a:rPr lang="en-US" sz="7200" b="1" dirty="0" smtClean="0"/>
              <a:t>Measure Rhodopsin Absorbance </a:t>
            </a:r>
            <a:r>
              <a:rPr lang="en-US" sz="7200" b="1" dirty="0"/>
              <a:t>and </a:t>
            </a:r>
            <a:r>
              <a:rPr lang="en-US" sz="7200" b="1" dirty="0" smtClean="0"/>
              <a:t>Retinol Fluorescence while </a:t>
            </a:r>
          </a:p>
        </p:txBody>
      </p:sp>
      <p:sp>
        <p:nvSpPr>
          <p:cNvPr id="35" name="TextBox 45"/>
          <p:cNvSpPr txBox="1">
            <a:spLocks noChangeArrowheads="1"/>
          </p:cNvSpPr>
          <p:nvPr/>
        </p:nvSpPr>
        <p:spPr bwMode="auto">
          <a:xfrm>
            <a:off x="814496" y="27819727"/>
            <a:ext cx="11910904" cy="4031873"/>
          </a:xfrm>
          <a:prstGeom prst="rect">
            <a:avLst/>
          </a:prstGeom>
          <a:noFill/>
          <a:ln w="9525">
            <a:noFill/>
            <a:miter lim="800000"/>
            <a:headEnd/>
            <a:tailEnd/>
          </a:ln>
        </p:spPr>
        <p:txBody>
          <a:bodyPr wrap="square">
            <a:spAutoFit/>
          </a:bodyPr>
          <a:lstStyle/>
          <a:p>
            <a:pPr algn="just"/>
            <a:r>
              <a:rPr lang="en-US" sz="3200" b="1" dirty="0"/>
              <a:t>Fig 2.  </a:t>
            </a:r>
            <a:r>
              <a:rPr lang="en-US" sz="3200" b="1" dirty="0" smtClean="0"/>
              <a:t>Upper:  </a:t>
            </a:r>
            <a:r>
              <a:rPr lang="en-US" sz="3200" dirty="0" smtClean="0"/>
              <a:t>Standard configuration with rectangular </a:t>
            </a:r>
            <a:r>
              <a:rPr lang="en-US" sz="3200" dirty="0"/>
              <a:t>cuvette.  Light scatter limits the usefulness </a:t>
            </a:r>
            <a:r>
              <a:rPr lang="en-US" sz="3200" dirty="0" smtClean="0"/>
              <a:t>for cell </a:t>
            </a:r>
            <a:r>
              <a:rPr lang="en-US" sz="3200" dirty="0"/>
              <a:t>and tissue suspensions.  </a:t>
            </a:r>
            <a:r>
              <a:rPr lang="en-US" sz="3200" dirty="0" smtClean="0"/>
              <a:t>Spectra </a:t>
            </a:r>
            <a:r>
              <a:rPr lang="en-US" sz="3200" dirty="0"/>
              <a:t>from turbid suspensions </a:t>
            </a:r>
            <a:r>
              <a:rPr lang="en-US" sz="3200" dirty="0" smtClean="0"/>
              <a:t>can be </a:t>
            </a:r>
            <a:r>
              <a:rPr lang="en-US" sz="3200" dirty="0"/>
              <a:t>obtained by moving the detector closer to the cuvette compartment </a:t>
            </a:r>
            <a:r>
              <a:rPr lang="en-US" sz="3200" dirty="0" smtClean="0"/>
              <a:t>(dashed lines).  </a:t>
            </a:r>
            <a:r>
              <a:rPr lang="en-US" sz="3200" dirty="0"/>
              <a:t>Nevertheless, light scatter remains a significant </a:t>
            </a:r>
            <a:r>
              <a:rPr lang="en-US" sz="3200" dirty="0" smtClean="0"/>
              <a:t>problem.  </a:t>
            </a:r>
            <a:r>
              <a:rPr lang="en-US" sz="3200" b="1" dirty="0" smtClean="0"/>
              <a:t>Lower: </a:t>
            </a:r>
            <a:r>
              <a:rPr lang="en-US" sz="3200" dirty="0" smtClean="0"/>
              <a:t>Rayleigh scattering prevents informative spectral information of a suspension of bleached bovine outer segments (sample - panel A, compare with </a:t>
            </a:r>
            <a:r>
              <a:rPr lang="en-US" sz="3200" b="1" dirty="0" smtClean="0"/>
              <a:t>Fig 5</a:t>
            </a:r>
            <a:r>
              <a:rPr lang="en-US" sz="3200" dirty="0" smtClean="0"/>
              <a:t>).</a:t>
            </a:r>
            <a:endParaRPr lang="en-US" sz="3200" dirty="0">
              <a:solidFill>
                <a:srgbClr val="000000"/>
              </a:solidFill>
            </a:endParaRPr>
          </a:p>
        </p:txBody>
      </p:sp>
      <p:sp>
        <p:nvSpPr>
          <p:cNvPr id="40" name="TextBox 45"/>
          <p:cNvSpPr txBox="1">
            <a:spLocks noChangeArrowheads="1"/>
          </p:cNvSpPr>
          <p:nvPr/>
        </p:nvSpPr>
        <p:spPr bwMode="auto">
          <a:xfrm>
            <a:off x="13030201" y="21641812"/>
            <a:ext cx="11376744" cy="3046988"/>
          </a:xfrm>
          <a:prstGeom prst="rect">
            <a:avLst/>
          </a:prstGeom>
          <a:noFill/>
          <a:ln w="9525">
            <a:noFill/>
            <a:miter lim="800000"/>
            <a:headEnd/>
            <a:tailEnd/>
          </a:ln>
        </p:spPr>
        <p:txBody>
          <a:bodyPr wrap="square">
            <a:spAutoFit/>
          </a:bodyPr>
          <a:lstStyle/>
          <a:p>
            <a:pPr algn="just"/>
            <a:r>
              <a:rPr lang="en-US" sz="3200" b="1" dirty="0"/>
              <a:t>Fig 4</a:t>
            </a:r>
            <a:r>
              <a:rPr lang="en-US" sz="3200" b="1" dirty="0" smtClean="0"/>
              <a:t>.  </a:t>
            </a:r>
            <a:r>
              <a:rPr lang="en-US" sz="3200" dirty="0" smtClean="0"/>
              <a:t>Rapid Scanning </a:t>
            </a:r>
            <a:r>
              <a:rPr lang="en-US" sz="3200" dirty="0" err="1" smtClean="0"/>
              <a:t>Monochrometer</a:t>
            </a:r>
            <a:r>
              <a:rPr lang="en-US" sz="3200" dirty="0" smtClean="0"/>
              <a:t> with Dual beam CLARITY integration chambers.  LED cluster provides excitation pulse for fluorescence measurements for the emission </a:t>
            </a:r>
            <a:r>
              <a:rPr lang="en-US" sz="3200" dirty="0" err="1" smtClean="0"/>
              <a:t>monochrometer</a:t>
            </a:r>
            <a:r>
              <a:rPr lang="en-US" sz="3200" dirty="0" smtClean="0"/>
              <a:t> that can be used in scan or in total fluorescence (long pass filter) modes.</a:t>
            </a:r>
          </a:p>
          <a:p>
            <a:pPr algn="just"/>
            <a:r>
              <a:rPr lang="en-US" sz="3200" b="1" dirty="0" smtClean="0">
                <a:solidFill>
                  <a:srgbClr val="000000"/>
                </a:solidFill>
              </a:rPr>
              <a:t>        </a:t>
            </a:r>
            <a:endParaRPr lang="en-US" sz="3200" dirty="0">
              <a:solidFill>
                <a:srgbClr val="000000"/>
              </a:solidFill>
            </a:endParaRPr>
          </a:p>
        </p:txBody>
      </p:sp>
      <p:pic>
        <p:nvPicPr>
          <p:cNvPr id="7" name="Picture 6" descr="Fig. 5 bovine RISROS crud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81946" y="24563470"/>
            <a:ext cx="7406898" cy="5078330"/>
          </a:xfrm>
          <a:prstGeom prst="rect">
            <a:avLst/>
          </a:prstGeom>
        </p:spPr>
      </p:pic>
      <p:pic>
        <p:nvPicPr>
          <p:cNvPr id="9" name="Picture 8"/>
          <p:cNvPicPr>
            <a:picLocks noChangeAspect="1"/>
          </p:cNvPicPr>
          <p:nvPr/>
        </p:nvPicPr>
        <p:blipFill rotWithShape="1">
          <a:blip r:embed="rId10"/>
          <a:srcRect l="18682" t="14499" r="19502" b="37231"/>
          <a:stretch/>
        </p:blipFill>
        <p:spPr>
          <a:xfrm>
            <a:off x="15152850" y="6648612"/>
            <a:ext cx="7135994" cy="4179169"/>
          </a:xfrm>
          <a:prstGeom prst="rect">
            <a:avLst/>
          </a:prstGeom>
        </p:spPr>
      </p:pic>
      <p:pic>
        <p:nvPicPr>
          <p:cNvPr id="19" name="Picture 18" descr="Fig 1 scatter diagram illustration.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8397" y="19507200"/>
            <a:ext cx="10085003" cy="3263527"/>
          </a:xfrm>
          <a:prstGeom prst="rect">
            <a:avLst/>
          </a:prstGeom>
        </p:spPr>
      </p:pic>
      <p:pic>
        <p:nvPicPr>
          <p:cNvPr id="24" name="Picture 23" descr="Fig 11 rho data fit sent from Juli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16479" y="15380883"/>
            <a:ext cx="9610666" cy="5087229"/>
          </a:xfrm>
          <a:prstGeom prst="rect">
            <a:avLst/>
          </a:prstGeom>
        </p:spPr>
      </p:pic>
      <p:sp>
        <p:nvSpPr>
          <p:cNvPr id="26" name="TextBox 25"/>
          <p:cNvSpPr txBox="1"/>
          <p:nvPr/>
        </p:nvSpPr>
        <p:spPr>
          <a:xfrm>
            <a:off x="699188" y="6885372"/>
            <a:ext cx="11934515" cy="4524315"/>
          </a:xfrm>
          <a:prstGeom prst="rect">
            <a:avLst/>
          </a:prstGeom>
          <a:noFill/>
        </p:spPr>
        <p:txBody>
          <a:bodyPr wrap="square" rtlCol="0">
            <a:spAutoFit/>
          </a:bodyPr>
          <a:lstStyle/>
          <a:p>
            <a:pPr algn="just"/>
            <a:r>
              <a:rPr lang="en-US" sz="3200" dirty="0">
                <a:latin typeface="Times New Roman" charset="0"/>
                <a:ea typeface="Times New Roman" charset="0"/>
                <a:cs typeface="Times New Roman" charset="0"/>
              </a:rPr>
              <a:t>Goal - monitor retinoid delivery/removal in photoreceptor suspensions and intact retinas.  This will facilitate studies of the retinoid cycle </a:t>
            </a:r>
            <a:r>
              <a:rPr lang="en-US" sz="3200" dirty="0" smtClean="0">
                <a:latin typeface="Times New Roman" charset="0"/>
                <a:ea typeface="Times New Roman" charset="0"/>
                <a:cs typeface="Times New Roman" charset="0"/>
              </a:rPr>
              <a:t>(</a:t>
            </a:r>
            <a:r>
              <a:rPr lang="en-US" sz="3200" b="1" dirty="0" smtClean="0">
                <a:latin typeface="Times New Roman" charset="0"/>
                <a:ea typeface="Times New Roman" charset="0"/>
                <a:cs typeface="Times New Roman" charset="0"/>
              </a:rPr>
              <a:t>Fig 1</a:t>
            </a:r>
            <a:r>
              <a:rPr lang="en-US" sz="3200" dirty="0" smtClean="0">
                <a:latin typeface="Times New Roman" charset="0"/>
                <a:ea typeface="Times New Roman" charset="0"/>
                <a:cs typeface="Times New Roman" charset="0"/>
              </a:rPr>
              <a:t>).  Spectroscopy </a:t>
            </a:r>
            <a:r>
              <a:rPr lang="en-US" sz="3200" dirty="0">
                <a:latin typeface="Times New Roman" charset="0"/>
                <a:ea typeface="Times New Roman" charset="0"/>
                <a:cs typeface="Times New Roman" charset="0"/>
              </a:rPr>
              <a:t>of cellular suspensions </a:t>
            </a:r>
            <a:r>
              <a:rPr lang="en-US" sz="3200" dirty="0" smtClean="0">
                <a:latin typeface="Times New Roman" charset="0"/>
                <a:ea typeface="Times New Roman" charset="0"/>
                <a:cs typeface="Times New Roman" charset="0"/>
              </a:rPr>
              <a:t>has been </a:t>
            </a:r>
            <a:r>
              <a:rPr lang="en-US" sz="3200" dirty="0">
                <a:latin typeface="Times New Roman" charset="0"/>
                <a:ea typeface="Times New Roman" charset="0"/>
                <a:cs typeface="Times New Roman" charset="0"/>
              </a:rPr>
              <a:t>severely limited by light scattering </a:t>
            </a:r>
            <a:r>
              <a:rPr lang="en-US" sz="3200" b="1" dirty="0">
                <a:latin typeface="Times New Roman" charset="0"/>
                <a:ea typeface="Times New Roman" charset="0"/>
                <a:cs typeface="Times New Roman" charset="0"/>
              </a:rPr>
              <a:t>(Fig 2)</a:t>
            </a:r>
            <a:r>
              <a:rPr lang="en-US" sz="3200" dirty="0">
                <a:latin typeface="Times New Roman" charset="0"/>
                <a:ea typeface="Times New Roman" charset="0"/>
                <a:cs typeface="Times New Roman" charset="0"/>
              </a:rPr>
              <a:t>.  We previously described a method to mitigate light scatter allowing spectral measurement of rhodopsin in cellular suspensions and isolated neural retina (Gonzalez-Fernandez and </a:t>
            </a:r>
            <a:r>
              <a:rPr lang="en-US" sz="3200" dirty="0" err="1">
                <a:latin typeface="Times New Roman" charset="0"/>
                <a:ea typeface="Times New Roman" charset="0"/>
                <a:cs typeface="Times New Roman" charset="0"/>
              </a:rPr>
              <a:t>DeSa</a:t>
            </a:r>
            <a:r>
              <a:rPr lang="en-US" sz="3200" dirty="0">
                <a:latin typeface="Times New Roman" charset="0"/>
                <a:ea typeface="Times New Roman" charset="0"/>
                <a:cs typeface="Times New Roman" charset="0"/>
              </a:rPr>
              <a:t>, 2015 ARVO </a:t>
            </a:r>
            <a:r>
              <a:rPr lang="en-US" sz="3200" dirty="0" smtClean="0">
                <a:latin typeface="Times New Roman" charset="0"/>
                <a:ea typeface="Times New Roman" charset="0"/>
                <a:cs typeface="Times New Roman" charset="0"/>
              </a:rPr>
              <a:t>abstract).  </a:t>
            </a:r>
            <a:r>
              <a:rPr lang="en-US" sz="3200" dirty="0">
                <a:latin typeface="Times New Roman" charset="0"/>
                <a:ea typeface="Times New Roman" charset="0"/>
                <a:cs typeface="Times New Roman" charset="0"/>
              </a:rPr>
              <a:t>There, we replaced the traditional rectangular cuvette with an integrating sphere.  Here, we extend the capabilities for fluorescence.</a:t>
            </a:r>
          </a:p>
        </p:txBody>
      </p:sp>
      <p:sp>
        <p:nvSpPr>
          <p:cNvPr id="2048" name="TextBox 2047"/>
          <p:cNvSpPr txBox="1"/>
          <p:nvPr/>
        </p:nvSpPr>
        <p:spPr>
          <a:xfrm>
            <a:off x="6644898" y="11658600"/>
            <a:ext cx="5988806" cy="6986528"/>
          </a:xfrm>
          <a:prstGeom prst="rect">
            <a:avLst/>
          </a:prstGeom>
          <a:noFill/>
        </p:spPr>
        <p:txBody>
          <a:bodyPr wrap="square" rtlCol="0">
            <a:spAutoFit/>
          </a:bodyPr>
          <a:lstStyle/>
          <a:p>
            <a:pPr algn="just"/>
            <a:r>
              <a:rPr lang="en-US" sz="3200" b="1" dirty="0" smtClean="0"/>
              <a:t>Fig 1</a:t>
            </a:r>
            <a:r>
              <a:rPr lang="en-US" sz="3200" b="1" dirty="0"/>
              <a:t>. </a:t>
            </a:r>
            <a:r>
              <a:rPr lang="en-US" sz="3200" dirty="0" smtClean="0"/>
              <a:t>the Visual Cycle involves the exchange of </a:t>
            </a:r>
            <a:r>
              <a:rPr lang="en-US" sz="3200" dirty="0" err="1" smtClean="0"/>
              <a:t>retinoids</a:t>
            </a:r>
            <a:r>
              <a:rPr lang="en-US" sz="3200" dirty="0" smtClean="0"/>
              <a:t> between multiple cell types.  Light scattering limits the usefulness of otherwise powerful spectroscopic methods that require transparent samples. Cellular suspensions and intact retinal tissues are required because the visual cycle represents a collaborative interaction necessitating intact cellular relationships. (From Gonzalez-Fernandez, 2012).  </a:t>
            </a:r>
            <a:endParaRPr lang="en-US" sz="3200" dirty="0"/>
          </a:p>
        </p:txBody>
      </p:sp>
      <p:pic>
        <p:nvPicPr>
          <p:cNvPr id="66" name="Picture 65" descr="Fig 2 SEI_Summary_Gonzalez-Fernandez.tif"/>
          <p:cNvPicPr>
            <a:picLocks noChangeAspect="1"/>
          </p:cNvPicPr>
          <p:nvPr/>
        </p:nvPicPr>
        <p:blipFill rotWithShape="1">
          <a:blip r:embed="rId13">
            <a:extLst>
              <a:ext uri="{28A0092B-C50C-407E-A947-70E740481C1C}">
                <a14:useLocalDpi xmlns:a14="http://schemas.microsoft.com/office/drawing/2010/main" val="0"/>
              </a:ext>
            </a:extLst>
          </a:blip>
          <a:srcRect r="38333"/>
          <a:stretch/>
        </p:blipFill>
        <p:spPr>
          <a:xfrm>
            <a:off x="795284" y="11811001"/>
            <a:ext cx="5948102" cy="6857999"/>
          </a:xfrm>
          <a:prstGeom prst="rect">
            <a:avLst/>
          </a:prstGeom>
        </p:spPr>
      </p:pic>
      <p:sp>
        <p:nvSpPr>
          <p:cNvPr id="2064" name="TextBox 2063"/>
          <p:cNvSpPr txBox="1"/>
          <p:nvPr/>
        </p:nvSpPr>
        <p:spPr>
          <a:xfrm>
            <a:off x="24634088" y="13324351"/>
            <a:ext cx="11717808" cy="2062103"/>
          </a:xfrm>
          <a:prstGeom prst="rect">
            <a:avLst/>
          </a:prstGeom>
          <a:noFill/>
        </p:spPr>
        <p:txBody>
          <a:bodyPr wrap="square" rtlCol="0">
            <a:spAutoFit/>
          </a:bodyPr>
          <a:lstStyle/>
          <a:p>
            <a:pPr algn="just"/>
            <a:r>
              <a:rPr lang="en-US" sz="3200" b="1" dirty="0" smtClean="0"/>
              <a:t>Fig</a:t>
            </a:r>
            <a:r>
              <a:rPr lang="en-US" sz="3200" b="1" dirty="0"/>
              <a:t> </a:t>
            </a:r>
            <a:r>
              <a:rPr lang="en-US" sz="3200" b="1" dirty="0" smtClean="0"/>
              <a:t>6. </a:t>
            </a:r>
            <a:r>
              <a:rPr lang="en-US" sz="3200" dirty="0"/>
              <a:t>Rhodopsin spectrum of dispersed frog retina within the integrating cavity absorption chamber.  Scans:  40 sec at 2 scans/sec with exposure to 515 nm LED at 100 flashes/sec</a:t>
            </a:r>
            <a:r>
              <a:rPr lang="en-US" sz="3200" dirty="0" smtClean="0"/>
              <a:t>.</a:t>
            </a:r>
            <a:r>
              <a:rPr lang="en-US" sz="3200" b="1" dirty="0" smtClean="0"/>
              <a:t>.</a:t>
            </a:r>
            <a:endParaRPr lang="en-US" sz="3200" dirty="0"/>
          </a:p>
          <a:p>
            <a:pPr algn="just"/>
            <a:endParaRPr lang="en-US" sz="3200" dirty="0"/>
          </a:p>
        </p:txBody>
      </p:sp>
      <p:sp>
        <p:nvSpPr>
          <p:cNvPr id="2067" name="Rectangle 2066"/>
          <p:cNvSpPr/>
          <p:nvPr/>
        </p:nvSpPr>
        <p:spPr>
          <a:xfrm>
            <a:off x="36773437" y="24231600"/>
            <a:ext cx="13688841" cy="4524315"/>
          </a:xfrm>
          <a:prstGeom prst="rect">
            <a:avLst/>
          </a:prstGeom>
        </p:spPr>
        <p:txBody>
          <a:bodyPr wrap="square">
            <a:spAutoFit/>
          </a:bodyPr>
          <a:lstStyle/>
          <a:p>
            <a:pPr marL="514350" lvl="0" indent="-514350" algn="just">
              <a:buFontTx/>
              <a:buAutoNum type="arabicPeriod"/>
            </a:pPr>
            <a:r>
              <a:rPr lang="en-US" sz="3200" dirty="0">
                <a:latin typeface="Times New Roman" charset="0"/>
                <a:ea typeface="Times New Roman" charset="0"/>
                <a:cs typeface="Times New Roman" charset="0"/>
              </a:rPr>
              <a:t>Gonzalez-Fernandez, F. (2012). </a:t>
            </a:r>
            <a:r>
              <a:rPr lang="en-US" sz="3200" dirty="0" err="1">
                <a:latin typeface="Times New Roman" charset="0"/>
                <a:ea typeface="Times New Roman" charset="0"/>
                <a:cs typeface="Times New Roman" charset="0"/>
              </a:rPr>
              <a:t>Interphotoreceptor</a:t>
            </a:r>
            <a:r>
              <a:rPr lang="en-US" sz="3200" dirty="0">
                <a:latin typeface="Times New Roman" charset="0"/>
                <a:ea typeface="Times New Roman" charset="0"/>
                <a:cs typeface="Times New Roman" charset="0"/>
              </a:rPr>
              <a:t> retinoid-binding protein (IRBP) – myths and mysteries. J. Ophthalmic Vis. Res. 7(1):100-104</a:t>
            </a:r>
            <a:r>
              <a:rPr lang="en-US" sz="3200" dirty="0" smtClean="0">
                <a:latin typeface="Times New Roman" charset="0"/>
                <a:ea typeface="Times New Roman" charset="0"/>
                <a:cs typeface="Times New Roman" charset="0"/>
              </a:rPr>
              <a:t>.</a:t>
            </a:r>
          </a:p>
          <a:p>
            <a:pPr marL="514350" indent="-514350" algn="just">
              <a:buAutoNum type="arabicPeriod"/>
            </a:pPr>
            <a:r>
              <a:rPr lang="en-US" sz="3200" dirty="0" err="1" smtClean="0">
                <a:latin typeface="Times New Roman" charset="0"/>
                <a:ea typeface="Times New Roman" charset="0"/>
                <a:cs typeface="Times New Roman" charset="0"/>
              </a:rPr>
              <a:t>Koutalos</a:t>
            </a:r>
            <a:r>
              <a:rPr lang="en-US" sz="3200" dirty="0" smtClean="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Y, Cornwall MC. </a:t>
            </a:r>
            <a:r>
              <a:rPr lang="en-US" sz="3200" dirty="0" err="1">
                <a:latin typeface="Times New Roman" charset="0"/>
                <a:ea typeface="Times New Roman" charset="0"/>
                <a:cs typeface="Times New Roman" charset="0"/>
              </a:rPr>
              <a:t>Microfluorometric</a:t>
            </a:r>
            <a:r>
              <a:rPr lang="en-US" sz="3200" dirty="0">
                <a:latin typeface="Times New Roman" charset="0"/>
                <a:ea typeface="Times New Roman" charset="0"/>
                <a:cs typeface="Times New Roman" charset="0"/>
              </a:rPr>
              <a:t> measurement of the formation of all-trans-retinol in the outer segments of single isolated vertebrate photoreceptors. </a:t>
            </a:r>
            <a:r>
              <a:rPr lang="en-US" sz="3200" i="1" dirty="0">
                <a:latin typeface="Times New Roman" charset="0"/>
                <a:ea typeface="Times New Roman" charset="0"/>
                <a:cs typeface="Times New Roman" charset="0"/>
              </a:rPr>
              <a:t>Methods </a:t>
            </a:r>
            <a:r>
              <a:rPr lang="en-US" sz="3200" i="1" dirty="0" err="1">
                <a:latin typeface="Times New Roman" charset="0"/>
                <a:ea typeface="Times New Roman" charset="0"/>
                <a:cs typeface="Times New Roman" charset="0"/>
              </a:rPr>
              <a:t>Mol</a:t>
            </a:r>
            <a:r>
              <a:rPr lang="en-US" sz="3200" i="1" dirty="0">
                <a:latin typeface="Times New Roman" charset="0"/>
                <a:ea typeface="Times New Roman" charset="0"/>
                <a:cs typeface="Times New Roman" charset="0"/>
              </a:rPr>
              <a:t> </a:t>
            </a:r>
            <a:r>
              <a:rPr lang="en-US" sz="3200" i="1" dirty="0" err="1">
                <a:latin typeface="Times New Roman" charset="0"/>
                <a:ea typeface="Times New Roman" charset="0"/>
                <a:cs typeface="Times New Roman" charset="0"/>
              </a:rPr>
              <a:t>Biol</a:t>
            </a:r>
            <a:r>
              <a:rPr lang="en-US" sz="3200" dirty="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2010;652:129-147.</a:t>
            </a:r>
          </a:p>
          <a:p>
            <a:pPr marL="514350" indent="-514350" algn="just">
              <a:buAutoNum type="arabicPeriod"/>
            </a:pPr>
            <a:r>
              <a:rPr lang="en-US" sz="3200" dirty="0" err="1" smtClean="0">
                <a:latin typeface="Times New Roman" charset="0"/>
                <a:ea typeface="Times New Roman" charset="0"/>
                <a:cs typeface="Times New Roman" charset="0"/>
              </a:rPr>
              <a:t>Javorfi</a:t>
            </a:r>
            <a:r>
              <a:rPr lang="en-US" sz="3200" dirty="0" smtClean="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T, </a:t>
            </a:r>
            <a:r>
              <a:rPr lang="en-US" sz="3200" dirty="0" err="1">
                <a:latin typeface="Times New Roman" charset="0"/>
                <a:ea typeface="Times New Roman" charset="0"/>
                <a:cs typeface="Times New Roman" charset="0"/>
              </a:rPr>
              <a:t>Erostyak</a:t>
            </a:r>
            <a:r>
              <a:rPr lang="en-US" sz="3200" dirty="0">
                <a:latin typeface="Times New Roman" charset="0"/>
                <a:ea typeface="Times New Roman" charset="0"/>
                <a:cs typeface="Times New Roman" charset="0"/>
              </a:rPr>
              <a:t> J, Gal J, et al. Quantitative spectrophotometry using integrating cavities. </a:t>
            </a:r>
            <a:r>
              <a:rPr lang="en-US" sz="3200" i="1" dirty="0">
                <a:latin typeface="Times New Roman" charset="0"/>
                <a:ea typeface="Times New Roman" charset="0"/>
                <a:cs typeface="Times New Roman" charset="0"/>
              </a:rPr>
              <a:t>J </a:t>
            </a:r>
            <a:r>
              <a:rPr lang="en-US" sz="3200" i="1" dirty="0" err="1">
                <a:latin typeface="Times New Roman" charset="0"/>
                <a:ea typeface="Times New Roman" charset="0"/>
                <a:cs typeface="Times New Roman" charset="0"/>
              </a:rPr>
              <a:t>Photochem</a:t>
            </a:r>
            <a:r>
              <a:rPr lang="en-US" sz="3200" i="1" dirty="0">
                <a:latin typeface="Times New Roman" charset="0"/>
                <a:ea typeface="Times New Roman" charset="0"/>
                <a:cs typeface="Times New Roman" charset="0"/>
              </a:rPr>
              <a:t> </a:t>
            </a:r>
            <a:r>
              <a:rPr lang="en-US" sz="3200" i="1" dirty="0" err="1">
                <a:latin typeface="Times New Roman" charset="0"/>
                <a:ea typeface="Times New Roman" charset="0"/>
                <a:cs typeface="Times New Roman" charset="0"/>
              </a:rPr>
              <a:t>Photobiol</a:t>
            </a:r>
            <a:r>
              <a:rPr lang="en-US" sz="3200" i="1" dirty="0">
                <a:latin typeface="Times New Roman" charset="0"/>
                <a:ea typeface="Times New Roman" charset="0"/>
                <a:cs typeface="Times New Roman" charset="0"/>
              </a:rPr>
              <a:t> B</a:t>
            </a:r>
            <a:r>
              <a:rPr lang="en-US" sz="3200" dirty="0">
                <a:latin typeface="Times New Roman" charset="0"/>
                <a:ea typeface="Times New Roman" charset="0"/>
                <a:cs typeface="Times New Roman" charset="0"/>
              </a:rPr>
              <a:t> 2006;82:127-131.</a:t>
            </a:r>
          </a:p>
          <a:p>
            <a:pPr marL="522288" indent="-504825" algn="just"/>
            <a:r>
              <a:rPr lang="en-US" sz="3200" dirty="0" smtClean="0">
                <a:latin typeface="Times New Roman" charset="0"/>
                <a:ea typeface="Times New Roman" charset="0"/>
                <a:cs typeface="Times New Roman" charset="0"/>
              </a:rPr>
              <a:t>5.  Fry </a:t>
            </a:r>
            <a:r>
              <a:rPr lang="en-US" sz="3200" dirty="0">
                <a:latin typeface="Times New Roman" charset="0"/>
                <a:ea typeface="Times New Roman" charset="0"/>
                <a:cs typeface="Times New Roman" charset="0"/>
              </a:rPr>
              <a:t>ES, </a:t>
            </a:r>
            <a:r>
              <a:rPr lang="en-US" sz="3200" dirty="0" err="1">
                <a:latin typeface="Times New Roman" charset="0"/>
                <a:ea typeface="Times New Roman" charset="0"/>
                <a:cs typeface="Times New Roman" charset="0"/>
              </a:rPr>
              <a:t>Kattawar</a:t>
            </a:r>
            <a:r>
              <a:rPr lang="en-US" sz="3200" dirty="0">
                <a:latin typeface="Times New Roman" charset="0"/>
                <a:ea typeface="Times New Roman" charset="0"/>
                <a:cs typeface="Times New Roman" charset="0"/>
              </a:rPr>
              <a:t> GW, </a:t>
            </a:r>
            <a:r>
              <a:rPr lang="en-US" sz="3200" dirty="0" err="1">
                <a:latin typeface="Times New Roman" charset="0"/>
                <a:ea typeface="Times New Roman" charset="0"/>
                <a:cs typeface="Times New Roman" charset="0"/>
              </a:rPr>
              <a:t>Strycker</a:t>
            </a:r>
            <a:r>
              <a:rPr lang="en-US" sz="3200" dirty="0">
                <a:latin typeface="Times New Roman" charset="0"/>
                <a:ea typeface="Times New Roman" charset="0"/>
                <a:cs typeface="Times New Roman" charset="0"/>
              </a:rPr>
              <a:t> BD, </a:t>
            </a:r>
            <a:r>
              <a:rPr lang="en-US" sz="3200" dirty="0" err="1">
                <a:latin typeface="Times New Roman" charset="0"/>
                <a:ea typeface="Times New Roman" charset="0"/>
                <a:cs typeface="Times New Roman" charset="0"/>
              </a:rPr>
              <a:t>Zhai</a:t>
            </a:r>
            <a:r>
              <a:rPr lang="en-US" sz="3200" dirty="0">
                <a:latin typeface="Times New Roman" charset="0"/>
                <a:ea typeface="Times New Roman" charset="0"/>
                <a:cs typeface="Times New Roman" charset="0"/>
              </a:rPr>
              <a:t> PW. Equivalent path lengths in an </a:t>
            </a:r>
            <a:r>
              <a:rPr lang="en-US" sz="3200" dirty="0" smtClean="0">
                <a:latin typeface="Times New Roman" charset="0"/>
                <a:ea typeface="Times New Roman" charset="0"/>
                <a:cs typeface="Times New Roman" charset="0"/>
              </a:rPr>
              <a:t>  integrating </a:t>
            </a:r>
            <a:r>
              <a:rPr lang="en-US" sz="3200" dirty="0">
                <a:latin typeface="Times New Roman" charset="0"/>
                <a:ea typeface="Times New Roman" charset="0"/>
                <a:cs typeface="Times New Roman" charset="0"/>
              </a:rPr>
              <a:t>cavity: comment. </a:t>
            </a:r>
            <a:r>
              <a:rPr lang="en-US" sz="3200" i="1" dirty="0" err="1">
                <a:latin typeface="Times New Roman" charset="0"/>
                <a:ea typeface="Times New Roman" charset="0"/>
                <a:cs typeface="Times New Roman" charset="0"/>
              </a:rPr>
              <a:t>Appl</a:t>
            </a:r>
            <a:r>
              <a:rPr lang="en-US" sz="3200" i="1" dirty="0">
                <a:latin typeface="Times New Roman" charset="0"/>
                <a:ea typeface="Times New Roman" charset="0"/>
                <a:cs typeface="Times New Roman" charset="0"/>
              </a:rPr>
              <a:t> Opt</a:t>
            </a:r>
            <a:r>
              <a:rPr lang="en-US" sz="3200" dirty="0">
                <a:latin typeface="Times New Roman" charset="0"/>
                <a:ea typeface="Times New Roman" charset="0"/>
                <a:cs typeface="Times New Roman" charset="0"/>
              </a:rPr>
              <a:t> 2010;49:575-577</a:t>
            </a:r>
            <a:r>
              <a:rPr lang="en-US" sz="3200" dirty="0" smtClean="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p:sp>
        <p:nvSpPr>
          <p:cNvPr id="4" name="TextBox 3"/>
          <p:cNvSpPr txBox="1"/>
          <p:nvPr/>
        </p:nvSpPr>
        <p:spPr>
          <a:xfrm>
            <a:off x="30467808" y="-1243584"/>
            <a:ext cx="184731" cy="769441"/>
          </a:xfrm>
          <a:prstGeom prst="rect">
            <a:avLst/>
          </a:prstGeom>
          <a:noFill/>
        </p:spPr>
        <p:txBody>
          <a:bodyPr wrap="none" rtlCol="0">
            <a:spAutoFit/>
          </a:bodyPr>
          <a:lstStyle/>
          <a:p>
            <a:endParaRPr lang="en-US"/>
          </a:p>
        </p:txBody>
      </p:sp>
      <p:sp>
        <p:nvSpPr>
          <p:cNvPr id="43" name="Rectangle 42"/>
          <p:cNvSpPr/>
          <p:nvPr/>
        </p:nvSpPr>
        <p:spPr>
          <a:xfrm>
            <a:off x="13167403" y="2895600"/>
            <a:ext cx="24909383" cy="1200329"/>
          </a:xfrm>
          <a:prstGeom prst="rect">
            <a:avLst/>
          </a:prstGeom>
        </p:spPr>
        <p:txBody>
          <a:bodyPr wrap="none">
            <a:spAutoFit/>
          </a:bodyPr>
          <a:lstStyle/>
          <a:p>
            <a:r>
              <a:rPr lang="en-US" sz="7200" b="1" dirty="0" smtClean="0"/>
              <a:t>Mitigating </a:t>
            </a:r>
            <a:r>
              <a:rPr lang="en-US" sz="7200" b="1" dirty="0"/>
              <a:t>L</a:t>
            </a:r>
            <a:r>
              <a:rPr lang="en-US" sz="7200" b="1" dirty="0" smtClean="0"/>
              <a:t>ight Scatter in </a:t>
            </a:r>
            <a:r>
              <a:rPr lang="en-US" sz="7200" b="1" dirty="0"/>
              <a:t>living frog retina suspensions</a:t>
            </a:r>
          </a:p>
        </p:txBody>
      </p:sp>
      <p:pic>
        <p:nvPicPr>
          <p:cNvPr id="48" name="Picture 47"/>
          <p:cNvPicPr>
            <a:picLocks noChangeAspect="1"/>
          </p:cNvPicPr>
          <p:nvPr/>
        </p:nvPicPr>
        <p:blipFill rotWithShape="1">
          <a:blip r:embed="rId14"/>
          <a:srcRect l="10452"/>
          <a:stretch/>
        </p:blipFill>
        <p:spPr>
          <a:xfrm>
            <a:off x="39541905" y="615263"/>
            <a:ext cx="11131096" cy="3445090"/>
          </a:xfrm>
          <a:prstGeom prst="rect">
            <a:avLst/>
          </a:prstGeom>
        </p:spPr>
      </p:pic>
      <p:pic>
        <p:nvPicPr>
          <p:cNvPr id="49" name="Picture 48"/>
          <p:cNvPicPr>
            <a:picLocks noChangeAspect="1"/>
          </p:cNvPicPr>
          <p:nvPr/>
        </p:nvPicPr>
        <p:blipFill>
          <a:blip r:embed="rId15"/>
          <a:stretch>
            <a:fillRect/>
          </a:stretch>
        </p:blipFill>
        <p:spPr>
          <a:xfrm>
            <a:off x="41533557" y="29453322"/>
            <a:ext cx="5843054" cy="2322078"/>
          </a:xfrm>
          <a:prstGeom prst="rect">
            <a:avLst/>
          </a:prstGeom>
        </p:spPr>
      </p:pic>
      <p:pic>
        <p:nvPicPr>
          <p:cNvPr id="50" name="Picture 33" descr="va-logo block.gif"/>
          <p:cNvPicPr>
            <a:picLocks noChangeAspect="1"/>
          </p:cNvPicPr>
          <p:nvPr/>
        </p:nvPicPr>
        <p:blipFill>
          <a:blip r:embed="rId16"/>
          <a:srcRect/>
          <a:stretch>
            <a:fillRect/>
          </a:stretch>
        </p:blipFill>
        <p:spPr bwMode="auto">
          <a:xfrm>
            <a:off x="47400958" y="29561770"/>
            <a:ext cx="2967242" cy="2069167"/>
          </a:xfrm>
          <a:prstGeom prst="rect">
            <a:avLst/>
          </a:prstGeom>
          <a:noFill/>
          <a:ln w="9525">
            <a:noFill/>
            <a:miter lim="800000"/>
            <a:headEnd/>
            <a:tailEnd/>
          </a:ln>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26102" y="13748202"/>
            <a:ext cx="5862298" cy="7816398"/>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468357" y="13508868"/>
            <a:ext cx="12518843" cy="7369932"/>
          </a:xfrm>
          <a:prstGeom prst="rect">
            <a:avLst/>
          </a:prstGeom>
        </p:spPr>
      </p:pic>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73941" y="6394092"/>
            <a:ext cx="3616182" cy="5037500"/>
          </a:xfrm>
          <a:prstGeom prst="rect">
            <a:avLst/>
          </a:prstGeom>
        </p:spPr>
      </p:pic>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577306" y="6248401"/>
            <a:ext cx="7638494" cy="5915524"/>
          </a:xfrm>
          <a:prstGeom prst="rect">
            <a:avLst/>
          </a:prstGeom>
        </p:spPr>
      </p:pic>
      <p:sp>
        <p:nvSpPr>
          <p:cNvPr id="53" name="TextBox 45"/>
          <p:cNvSpPr txBox="1">
            <a:spLocks noChangeArrowheads="1"/>
          </p:cNvSpPr>
          <p:nvPr/>
        </p:nvSpPr>
        <p:spPr bwMode="auto">
          <a:xfrm>
            <a:off x="36510161" y="23469600"/>
            <a:ext cx="4229043" cy="769441"/>
          </a:xfrm>
          <a:prstGeom prst="rect">
            <a:avLst/>
          </a:prstGeom>
          <a:noFill/>
          <a:ln w="9525">
            <a:noFill/>
            <a:miter lim="800000"/>
            <a:headEnd/>
            <a:tailEnd/>
          </a:ln>
        </p:spPr>
        <p:txBody>
          <a:bodyPr wrap="none">
            <a:spAutoFit/>
          </a:bodyPr>
          <a:lstStyle/>
          <a:p>
            <a:r>
              <a:rPr lang="en-US" b="1" dirty="0" smtClean="0">
                <a:solidFill>
                  <a:srgbClr val="0000FF"/>
                </a:solidFill>
              </a:rPr>
              <a:t>REFERENCES:</a:t>
            </a:r>
            <a:endParaRPr lang="en-US" b="1" dirty="0">
              <a:solidFill>
                <a:srgbClr val="0000FF"/>
              </a:solidFill>
            </a:endParaRPr>
          </a:p>
        </p:txBody>
      </p:sp>
      <p:sp>
        <p:nvSpPr>
          <p:cNvPr id="18" name="TextBox 17"/>
          <p:cNvSpPr txBox="1"/>
          <p:nvPr/>
        </p:nvSpPr>
        <p:spPr>
          <a:xfrm>
            <a:off x="36826975" y="12146340"/>
            <a:ext cx="13635304" cy="1569660"/>
          </a:xfrm>
          <a:prstGeom prst="rect">
            <a:avLst/>
          </a:prstGeom>
          <a:noFill/>
        </p:spPr>
        <p:txBody>
          <a:bodyPr wrap="square" rtlCol="0">
            <a:spAutoFit/>
          </a:bodyPr>
          <a:lstStyle/>
          <a:p>
            <a:pPr algn="just"/>
            <a:r>
              <a:rPr lang="en-US" sz="3200" b="1" dirty="0" smtClean="0"/>
              <a:t>Fig 8. </a:t>
            </a:r>
            <a:r>
              <a:rPr lang="en-US" sz="3200" dirty="0" smtClean="0"/>
              <a:t>Fluorescence measurements.  </a:t>
            </a:r>
            <a:r>
              <a:rPr lang="en-US" sz="3200" b="1" dirty="0" smtClean="0"/>
              <a:t>Left: </a:t>
            </a:r>
            <a:r>
              <a:rPr lang="en-US" sz="3200" dirty="0" smtClean="0"/>
              <a:t>Frosted tube insert within integrating cavity. </a:t>
            </a:r>
            <a:r>
              <a:rPr lang="en-US" sz="3200" b="1" dirty="0" smtClean="0"/>
              <a:t>Right: </a:t>
            </a:r>
            <a:r>
              <a:rPr lang="en-US" sz="3200" dirty="0" smtClean="0"/>
              <a:t>Time course of </a:t>
            </a:r>
            <a:r>
              <a:rPr lang="en-US" sz="3200" dirty="0" smtClean="0"/>
              <a:t>fluorescence (Ex, 360 </a:t>
            </a:r>
            <a:r>
              <a:rPr lang="en-US" sz="3200" dirty="0" smtClean="0"/>
              <a:t>nm; Ex &gt; 440 </a:t>
            </a:r>
            <a:r>
              <a:rPr lang="en-US" sz="3200" dirty="0" err="1" smtClean="0"/>
              <a:t>Em</a:t>
            </a:r>
            <a:r>
              <a:rPr lang="en-US" sz="3200" smtClean="0"/>
              <a:t>, </a:t>
            </a:r>
            <a:r>
              <a:rPr lang="en-US" sz="3200" smtClean="0"/>
              <a:t>using </a:t>
            </a:r>
            <a:r>
              <a:rPr lang="en-US" sz="3200" dirty="0" smtClean="0"/>
              <a:t>long-pass filter).</a:t>
            </a:r>
            <a:endParaRPr lang="en-US" sz="3200" dirty="0"/>
          </a:p>
        </p:txBody>
      </p:sp>
      <p:sp>
        <p:nvSpPr>
          <p:cNvPr id="55" name="TextBox 54"/>
          <p:cNvSpPr txBox="1"/>
          <p:nvPr/>
        </p:nvSpPr>
        <p:spPr>
          <a:xfrm>
            <a:off x="36579039" y="20563405"/>
            <a:ext cx="13789161" cy="3046988"/>
          </a:xfrm>
          <a:prstGeom prst="rect">
            <a:avLst/>
          </a:prstGeom>
          <a:noFill/>
        </p:spPr>
        <p:txBody>
          <a:bodyPr wrap="square" rtlCol="0">
            <a:spAutoFit/>
          </a:bodyPr>
          <a:lstStyle/>
          <a:p>
            <a:pPr algn="just"/>
            <a:r>
              <a:rPr lang="en-US" sz="3200" b="1" dirty="0" smtClean="0"/>
              <a:t>Fig 9. </a:t>
            </a:r>
            <a:r>
              <a:rPr lang="en-US" sz="3200" dirty="0" smtClean="0"/>
              <a:t>Interleaving </a:t>
            </a:r>
            <a:r>
              <a:rPr lang="en-US" sz="3200" dirty="0"/>
              <a:t>absorbance scans with </a:t>
            </a:r>
            <a:r>
              <a:rPr lang="en-US" sz="3200" dirty="0" smtClean="0"/>
              <a:t>fluorescence measurements.   </a:t>
            </a:r>
            <a:r>
              <a:rPr lang="en-US" sz="3200" b="1" dirty="0"/>
              <a:t>A)  Scan Phase:  </a:t>
            </a:r>
            <a:r>
              <a:rPr lang="en-US" sz="3200" dirty="0"/>
              <a:t>The moving slit creates 100 scans per second.   Each integrating chamber has 4 light ports. </a:t>
            </a:r>
            <a:r>
              <a:rPr lang="en-US" sz="3200" b="1" dirty="0"/>
              <a:t>B)</a:t>
            </a:r>
            <a:r>
              <a:rPr lang="en-US" sz="3200" dirty="0"/>
              <a:t>  </a:t>
            </a:r>
            <a:r>
              <a:rPr lang="en-US" sz="3200" b="1" dirty="0"/>
              <a:t>Excitation light pulse:</a:t>
            </a:r>
            <a:r>
              <a:rPr lang="en-US" sz="3200" dirty="0"/>
              <a:t>  A fixed light-block creates a dark period within each scan.  </a:t>
            </a:r>
            <a:r>
              <a:rPr lang="en-US" sz="3200" b="1" dirty="0"/>
              <a:t> </a:t>
            </a:r>
            <a:r>
              <a:rPr lang="en-US" sz="3200" dirty="0"/>
              <a:t>During this period,  the LED is </a:t>
            </a:r>
            <a:r>
              <a:rPr lang="en-US" sz="3200" dirty="0" smtClean="0"/>
              <a:t>triggered, </a:t>
            </a:r>
            <a:r>
              <a:rPr lang="en-US" sz="3200" dirty="0"/>
              <a:t>and the photomultiplier shutter is </a:t>
            </a:r>
            <a:r>
              <a:rPr lang="en-US" sz="3200" dirty="0" smtClean="0"/>
              <a:t>momentarily </a:t>
            </a:r>
            <a:r>
              <a:rPr lang="en-US" sz="3200" dirty="0"/>
              <a:t>closed.   </a:t>
            </a:r>
          </a:p>
          <a:p>
            <a:pPr algn="just"/>
            <a:r>
              <a:rPr lang="en-US" sz="3200" dirty="0" smtClean="0"/>
              <a:t>.</a:t>
            </a:r>
            <a:endParaRPr lang="en-US" sz="3200" dirty="0"/>
          </a:p>
        </p:txBody>
      </p:sp>
      <p:sp>
        <p:nvSpPr>
          <p:cNvPr id="57" name="TextBox 56"/>
          <p:cNvSpPr txBox="1">
            <a:spLocks noChangeArrowheads="1"/>
          </p:cNvSpPr>
          <p:nvPr/>
        </p:nvSpPr>
        <p:spPr bwMode="auto">
          <a:xfrm>
            <a:off x="13030201" y="10709970"/>
            <a:ext cx="11376744" cy="3539430"/>
          </a:xfrm>
          <a:prstGeom prst="rect">
            <a:avLst/>
          </a:prstGeom>
          <a:noFill/>
          <a:ln w="9525">
            <a:noFill/>
            <a:miter lim="800000"/>
            <a:headEnd/>
            <a:tailEnd/>
          </a:ln>
        </p:spPr>
        <p:txBody>
          <a:bodyPr wrap="square">
            <a:spAutoFit/>
          </a:bodyPr>
          <a:lstStyle/>
          <a:p>
            <a:pPr algn="just"/>
            <a:r>
              <a:rPr lang="en-US" sz="3200" b="1" dirty="0"/>
              <a:t>Fig </a:t>
            </a:r>
            <a:r>
              <a:rPr lang="en-US" sz="3200" b="1" dirty="0" smtClean="0"/>
              <a:t>3.  </a:t>
            </a:r>
            <a:r>
              <a:rPr lang="en-US" sz="3200" dirty="0"/>
              <a:t>Spherical integrating absorption cuvette.  The interference of light scattering is </a:t>
            </a:r>
            <a:r>
              <a:rPr lang="en-US" sz="3200" dirty="0" smtClean="0"/>
              <a:t>mitigated through a </a:t>
            </a:r>
            <a:r>
              <a:rPr lang="en-US" sz="3200" dirty="0"/>
              <a:t>spherical cuvette surrounded by a reflective </a:t>
            </a:r>
            <a:r>
              <a:rPr lang="en-US" sz="3200" dirty="0" smtClean="0"/>
              <a:t>material scattering the beam (</a:t>
            </a:r>
            <a:r>
              <a:rPr lang="en-US" sz="3200" dirty="0"/>
              <a:t>yellow lines). </a:t>
            </a:r>
            <a:r>
              <a:rPr lang="en-US" sz="3200" dirty="0" smtClean="0"/>
              <a:t>Path-length and sensitivity are </a:t>
            </a:r>
            <a:r>
              <a:rPr lang="en-US" sz="3200" dirty="0"/>
              <a:t>markedly </a:t>
            </a:r>
            <a:r>
              <a:rPr lang="en-US" sz="3200" dirty="0" smtClean="0"/>
              <a:t>increased compared to rectangular cuvette. </a:t>
            </a:r>
            <a:r>
              <a:rPr lang="en-US" sz="3200" dirty="0" err="1"/>
              <a:t>DeSa</a:t>
            </a:r>
            <a:r>
              <a:rPr lang="en-US" sz="3200" dirty="0"/>
              <a:t> Presentation Chamber (DSPC). </a:t>
            </a:r>
          </a:p>
          <a:p>
            <a:pPr algn="just"/>
            <a:r>
              <a:rPr lang="en-US" sz="3200" b="1" dirty="0" smtClean="0">
                <a:solidFill>
                  <a:srgbClr val="000000"/>
                </a:solidFill>
              </a:rPr>
              <a:t>  </a:t>
            </a:r>
            <a:endParaRPr lang="en-US" sz="3200" dirty="0">
              <a:solidFill>
                <a:srgbClr val="000000"/>
              </a:solidFill>
            </a:endParaRPr>
          </a:p>
        </p:txBody>
      </p:sp>
      <p:sp>
        <p:nvSpPr>
          <p:cNvPr id="21" name="TextBox 20"/>
          <p:cNvSpPr txBox="1"/>
          <p:nvPr/>
        </p:nvSpPr>
        <p:spPr>
          <a:xfrm>
            <a:off x="24634088" y="23704927"/>
            <a:ext cx="11717808" cy="3539430"/>
          </a:xfrm>
          <a:prstGeom prst="rect">
            <a:avLst/>
          </a:prstGeom>
          <a:noFill/>
        </p:spPr>
        <p:txBody>
          <a:bodyPr wrap="square" rtlCol="0">
            <a:spAutoFit/>
          </a:bodyPr>
          <a:lstStyle/>
          <a:p>
            <a:pPr algn="just"/>
            <a:r>
              <a:rPr lang="en-US" sz="3200" dirty="0">
                <a:latin typeface="Times New Roman" charset="0"/>
                <a:ea typeface="Times New Roman" charset="0"/>
                <a:cs typeface="Times New Roman" charset="0"/>
              </a:rPr>
              <a:t>Spectral measurements of light-scattering cellular suspensions and intact retina are possible </a:t>
            </a:r>
            <a:r>
              <a:rPr lang="en-US" sz="3200" dirty="0" smtClean="0">
                <a:latin typeface="Times New Roman" charset="0"/>
                <a:ea typeface="Times New Roman" charset="0"/>
                <a:cs typeface="Times New Roman" charset="0"/>
              </a:rPr>
              <a:t>with </a:t>
            </a:r>
            <a:r>
              <a:rPr lang="en-US" sz="3200" dirty="0">
                <a:latin typeface="Times New Roman" charset="0"/>
                <a:ea typeface="Times New Roman" charset="0"/>
                <a:cs typeface="Times New Roman" charset="0"/>
              </a:rPr>
              <a:t>a spherical integrating cavity.  The use of a tube insert extends the usefulness </a:t>
            </a:r>
            <a:r>
              <a:rPr lang="en-US" sz="3200" dirty="0" smtClean="0">
                <a:latin typeface="Times New Roman" charset="0"/>
                <a:ea typeface="Times New Roman" charset="0"/>
                <a:cs typeface="Times New Roman" charset="0"/>
              </a:rPr>
              <a:t>by </a:t>
            </a:r>
            <a:r>
              <a:rPr lang="en-US" sz="3200" dirty="0">
                <a:latin typeface="Times New Roman" charset="0"/>
                <a:ea typeface="Times New Roman" charset="0"/>
                <a:cs typeface="Times New Roman" charset="0"/>
              </a:rPr>
              <a:t>allowing small volume </a:t>
            </a:r>
            <a:r>
              <a:rPr lang="en-US" sz="3200" dirty="0" smtClean="0">
                <a:latin typeface="Times New Roman" charset="0"/>
                <a:ea typeface="Times New Roman" charset="0"/>
                <a:cs typeface="Times New Roman" charset="0"/>
              </a:rPr>
              <a:t>samples.  </a:t>
            </a:r>
            <a:r>
              <a:rPr lang="en-US" sz="3200" dirty="0">
                <a:latin typeface="Times New Roman" charset="0"/>
                <a:ea typeface="Times New Roman" charset="0"/>
                <a:cs typeface="Times New Roman" charset="0"/>
              </a:rPr>
              <a:t>The </a:t>
            </a:r>
            <a:r>
              <a:rPr lang="en-US" sz="3200" dirty="0" smtClean="0">
                <a:latin typeface="Times New Roman" charset="0"/>
                <a:ea typeface="Times New Roman" charset="0"/>
                <a:cs typeface="Times New Roman" charset="0"/>
              </a:rPr>
              <a:t>LED </a:t>
            </a:r>
            <a:r>
              <a:rPr lang="en-US" sz="3200" dirty="0">
                <a:latin typeface="Times New Roman" charset="0"/>
                <a:ea typeface="Times New Roman" charset="0"/>
                <a:cs typeface="Times New Roman" charset="0"/>
              </a:rPr>
              <a:t>cluster and emission </a:t>
            </a:r>
            <a:r>
              <a:rPr lang="en-US" sz="3200" dirty="0" err="1">
                <a:latin typeface="Times New Roman" charset="0"/>
                <a:ea typeface="Times New Roman" charset="0"/>
                <a:cs typeface="Times New Roman" charset="0"/>
              </a:rPr>
              <a:t>monochrometer</a:t>
            </a:r>
            <a:r>
              <a:rPr lang="en-US" sz="3200" dirty="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allow </a:t>
            </a:r>
            <a:r>
              <a:rPr lang="en-US" sz="3200" dirty="0">
                <a:latin typeface="Times New Roman" charset="0"/>
                <a:ea typeface="Times New Roman" charset="0"/>
                <a:cs typeface="Times New Roman" charset="0"/>
              </a:rPr>
              <a:t>fluorescence measurements.  Time </a:t>
            </a:r>
            <a:r>
              <a:rPr lang="en-US" sz="3200" dirty="0" smtClean="0">
                <a:latin typeface="Times New Roman" charset="0"/>
                <a:ea typeface="Times New Roman" charset="0"/>
                <a:cs typeface="Times New Roman" charset="0"/>
              </a:rPr>
              <a:t>allows </a:t>
            </a:r>
            <a:r>
              <a:rPr lang="en-US" sz="3200" dirty="0">
                <a:latin typeface="Times New Roman" charset="0"/>
                <a:ea typeface="Times New Roman" charset="0"/>
                <a:cs typeface="Times New Roman" charset="0"/>
              </a:rPr>
              <a:t>interleaving absorbance scans with fluorescence </a:t>
            </a:r>
            <a:r>
              <a:rPr lang="en-US" sz="3200" dirty="0" smtClean="0">
                <a:latin typeface="Times New Roman" charset="0"/>
                <a:ea typeface="Times New Roman" charset="0"/>
                <a:cs typeface="Times New Roman" charset="0"/>
              </a:rPr>
              <a:t>measurements.  These methods provide new ways to analyze the visual cycle in living systems.</a:t>
            </a:r>
            <a:endParaRPr lang="en-US" sz="32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15047</TotalTime>
  <Words>862</Words>
  <Application>Microsoft Macintosh PowerPoint</Application>
  <PresentationFormat>Custom</PresentationFormat>
  <Paragraphs>30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ＭＳ Ｐゴシック</vt:lpstr>
      <vt:lpstr>Times New Roman</vt:lpstr>
      <vt:lpstr>Arial</vt:lpstr>
      <vt:lpstr>Office Theme</vt:lpstr>
      <vt:lpstr>PowerPoint Presentation</vt:lpstr>
    </vt:vector>
  </TitlesOfParts>
  <Company>Rosemary Garlipp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Federico</dc:creator>
  <cp:lastModifiedBy>Microsoft Office User</cp:lastModifiedBy>
  <cp:revision>408</cp:revision>
  <cp:lastPrinted>2008-04-21T18:21:27Z</cp:lastPrinted>
  <dcterms:created xsi:type="dcterms:W3CDTF">2012-05-04T01:10:42Z</dcterms:created>
  <dcterms:modified xsi:type="dcterms:W3CDTF">2016-05-05T02:57:40Z</dcterms:modified>
</cp:coreProperties>
</file>